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5" r:id="rId9"/>
    <p:sldId id="267" r:id="rId10"/>
    <p:sldId id="269" r:id="rId11"/>
    <p:sldId id="270" r:id="rId12"/>
    <p:sldId id="271" r:id="rId13"/>
    <p:sldId id="272" r:id="rId14"/>
    <p:sldId id="273" r:id="rId15"/>
    <p:sldId id="274" r:id="rId16"/>
    <p:sldId id="276" r:id="rId17"/>
    <p:sldId id="275" r:id="rId18"/>
    <p:sldId id="280" r:id="rId19"/>
    <p:sldId id="279" r:id="rId20"/>
    <p:sldId id="277" r:id="rId21"/>
    <p:sldId id="278" r:id="rId22"/>
    <p:sldId id="283" r:id="rId23"/>
    <p:sldId id="281" r:id="rId24"/>
    <p:sldId id="284" r:id="rId25"/>
    <p:sldId id="282" r:id="rId26"/>
    <p:sldId id="285" r:id="rId27"/>
    <p:sldId id="286" r:id="rId28"/>
    <p:sldId id="288" r:id="rId29"/>
    <p:sldId id="287" r:id="rId30"/>
    <p:sldId id="289" r:id="rId31"/>
    <p:sldId id="291" r:id="rId32"/>
    <p:sldId id="290" r:id="rId33"/>
    <p:sldId id="292" r:id="rId34"/>
    <p:sldId id="293" r:id="rId35"/>
    <p:sldId id="294" r:id="rId36"/>
    <p:sldId id="295" r:id="rId37"/>
    <p:sldId id="296" r:id="rId38"/>
    <p:sldId id="297" r:id="rId39"/>
    <p:sldId id="300" r:id="rId40"/>
    <p:sldId id="298" r:id="rId41"/>
    <p:sldId id="299" r:id="rId42"/>
    <p:sldId id="301" r:id="rId43"/>
    <p:sldId id="302" r:id="rId44"/>
    <p:sldId id="303" r:id="rId45"/>
    <p:sldId id="304" r:id="rId46"/>
    <p:sldId id="305" r:id="rId47"/>
    <p:sldId id="306" r:id="rId48"/>
    <p:sldId id="307" r:id="rId49"/>
    <p:sldId id="30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644AF-69E0-474D-AA92-DB9D54B8DB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AD095D9-260D-4D2C-9D99-EBA8FBDFEA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7C7BAB3-2D51-4D9B-8391-D8A6CD9A0A7A}"/>
              </a:ext>
            </a:extLst>
          </p:cNvPr>
          <p:cNvSpPr>
            <a:spLocks noGrp="1"/>
          </p:cNvSpPr>
          <p:nvPr>
            <p:ph type="dt" sz="half" idx="10"/>
          </p:nvPr>
        </p:nvSpPr>
        <p:spPr/>
        <p:txBody>
          <a:bodyPr/>
          <a:lstStyle/>
          <a:p>
            <a:fld id="{1561042A-5964-4138-8BCF-44E81DB81CA2}" type="datetimeFigureOut">
              <a:rPr lang="en-IN" smtClean="0"/>
              <a:t>08-11-2021</a:t>
            </a:fld>
            <a:endParaRPr lang="en-IN"/>
          </a:p>
        </p:txBody>
      </p:sp>
      <p:sp>
        <p:nvSpPr>
          <p:cNvPr id="5" name="Footer Placeholder 4">
            <a:extLst>
              <a:ext uri="{FF2B5EF4-FFF2-40B4-BE49-F238E27FC236}">
                <a16:creationId xmlns:a16="http://schemas.microsoft.com/office/drawing/2014/main" id="{3B94AAF6-1A61-46C3-8053-475F4E2BD7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4F24AD-F476-45DF-9091-275399164636}"/>
              </a:ext>
            </a:extLst>
          </p:cNvPr>
          <p:cNvSpPr>
            <a:spLocks noGrp="1"/>
          </p:cNvSpPr>
          <p:nvPr>
            <p:ph type="sldNum" sz="quarter" idx="12"/>
          </p:nvPr>
        </p:nvSpPr>
        <p:spPr/>
        <p:txBody>
          <a:bodyPr/>
          <a:lstStyle/>
          <a:p>
            <a:fld id="{5B6AC6A8-B917-4EA0-A9E3-91F251A7FB44}" type="slidenum">
              <a:rPr lang="en-IN" smtClean="0"/>
              <a:t>‹#›</a:t>
            </a:fld>
            <a:endParaRPr lang="en-IN"/>
          </a:p>
        </p:txBody>
      </p:sp>
    </p:spTree>
    <p:extLst>
      <p:ext uri="{BB962C8B-B14F-4D97-AF65-F5344CB8AC3E}">
        <p14:creationId xmlns:p14="http://schemas.microsoft.com/office/powerpoint/2010/main" val="944237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08A69-A8F6-45A1-82C9-A0731F7C340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138F2F-0AA4-425D-B502-41CEFD18E6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FFAA1C-3C0E-4B1B-8D89-EA19A1AC64CE}"/>
              </a:ext>
            </a:extLst>
          </p:cNvPr>
          <p:cNvSpPr>
            <a:spLocks noGrp="1"/>
          </p:cNvSpPr>
          <p:nvPr>
            <p:ph type="dt" sz="half" idx="10"/>
          </p:nvPr>
        </p:nvSpPr>
        <p:spPr/>
        <p:txBody>
          <a:bodyPr/>
          <a:lstStyle/>
          <a:p>
            <a:fld id="{1561042A-5964-4138-8BCF-44E81DB81CA2}" type="datetimeFigureOut">
              <a:rPr lang="en-IN" smtClean="0"/>
              <a:t>08-11-2021</a:t>
            </a:fld>
            <a:endParaRPr lang="en-IN"/>
          </a:p>
        </p:txBody>
      </p:sp>
      <p:sp>
        <p:nvSpPr>
          <p:cNvPr id="5" name="Footer Placeholder 4">
            <a:extLst>
              <a:ext uri="{FF2B5EF4-FFF2-40B4-BE49-F238E27FC236}">
                <a16:creationId xmlns:a16="http://schemas.microsoft.com/office/drawing/2014/main" id="{C3F4F79A-70FD-428F-94FC-EB9C9BD031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F6CFA9-9D05-4B30-B475-E27DA47BC8D4}"/>
              </a:ext>
            </a:extLst>
          </p:cNvPr>
          <p:cNvSpPr>
            <a:spLocks noGrp="1"/>
          </p:cNvSpPr>
          <p:nvPr>
            <p:ph type="sldNum" sz="quarter" idx="12"/>
          </p:nvPr>
        </p:nvSpPr>
        <p:spPr/>
        <p:txBody>
          <a:bodyPr/>
          <a:lstStyle/>
          <a:p>
            <a:fld id="{5B6AC6A8-B917-4EA0-A9E3-91F251A7FB44}" type="slidenum">
              <a:rPr lang="en-IN" smtClean="0"/>
              <a:t>‹#›</a:t>
            </a:fld>
            <a:endParaRPr lang="en-IN"/>
          </a:p>
        </p:txBody>
      </p:sp>
    </p:spTree>
    <p:extLst>
      <p:ext uri="{BB962C8B-B14F-4D97-AF65-F5344CB8AC3E}">
        <p14:creationId xmlns:p14="http://schemas.microsoft.com/office/powerpoint/2010/main" val="304803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42F37-4AFA-4D2A-9552-FDFB729993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EB43A4D-052B-4D92-AD42-C8C08EBFF5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2DD84C-0BB4-461B-8B39-DC08BE4C3C92}"/>
              </a:ext>
            </a:extLst>
          </p:cNvPr>
          <p:cNvSpPr>
            <a:spLocks noGrp="1"/>
          </p:cNvSpPr>
          <p:nvPr>
            <p:ph type="dt" sz="half" idx="10"/>
          </p:nvPr>
        </p:nvSpPr>
        <p:spPr/>
        <p:txBody>
          <a:bodyPr/>
          <a:lstStyle/>
          <a:p>
            <a:fld id="{1561042A-5964-4138-8BCF-44E81DB81CA2}" type="datetimeFigureOut">
              <a:rPr lang="en-IN" smtClean="0"/>
              <a:t>08-11-2021</a:t>
            </a:fld>
            <a:endParaRPr lang="en-IN"/>
          </a:p>
        </p:txBody>
      </p:sp>
      <p:sp>
        <p:nvSpPr>
          <p:cNvPr id="5" name="Footer Placeholder 4">
            <a:extLst>
              <a:ext uri="{FF2B5EF4-FFF2-40B4-BE49-F238E27FC236}">
                <a16:creationId xmlns:a16="http://schemas.microsoft.com/office/drawing/2014/main" id="{B752342B-F35E-4CCC-8AC0-2446197D95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C5C384-B99C-44FD-A9A0-B4C62B149D70}"/>
              </a:ext>
            </a:extLst>
          </p:cNvPr>
          <p:cNvSpPr>
            <a:spLocks noGrp="1"/>
          </p:cNvSpPr>
          <p:nvPr>
            <p:ph type="sldNum" sz="quarter" idx="12"/>
          </p:nvPr>
        </p:nvSpPr>
        <p:spPr/>
        <p:txBody>
          <a:bodyPr/>
          <a:lstStyle/>
          <a:p>
            <a:fld id="{5B6AC6A8-B917-4EA0-A9E3-91F251A7FB44}" type="slidenum">
              <a:rPr lang="en-IN" smtClean="0"/>
              <a:t>‹#›</a:t>
            </a:fld>
            <a:endParaRPr lang="en-IN"/>
          </a:p>
        </p:txBody>
      </p:sp>
    </p:spTree>
    <p:extLst>
      <p:ext uri="{BB962C8B-B14F-4D97-AF65-F5344CB8AC3E}">
        <p14:creationId xmlns:p14="http://schemas.microsoft.com/office/powerpoint/2010/main" val="1218563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ACF3-FD10-42A1-9F70-F4E966A4D7B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4147916-EF0F-41F7-AE3D-A5C598F5D1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438969-4656-4D68-9FD9-4E8887861C72}"/>
              </a:ext>
            </a:extLst>
          </p:cNvPr>
          <p:cNvSpPr>
            <a:spLocks noGrp="1"/>
          </p:cNvSpPr>
          <p:nvPr>
            <p:ph type="dt" sz="half" idx="10"/>
          </p:nvPr>
        </p:nvSpPr>
        <p:spPr/>
        <p:txBody>
          <a:bodyPr/>
          <a:lstStyle/>
          <a:p>
            <a:fld id="{1561042A-5964-4138-8BCF-44E81DB81CA2}" type="datetimeFigureOut">
              <a:rPr lang="en-IN" smtClean="0"/>
              <a:t>08-11-2021</a:t>
            </a:fld>
            <a:endParaRPr lang="en-IN"/>
          </a:p>
        </p:txBody>
      </p:sp>
      <p:sp>
        <p:nvSpPr>
          <p:cNvPr id="5" name="Footer Placeholder 4">
            <a:extLst>
              <a:ext uri="{FF2B5EF4-FFF2-40B4-BE49-F238E27FC236}">
                <a16:creationId xmlns:a16="http://schemas.microsoft.com/office/drawing/2014/main" id="{B20C14A6-6347-43D5-91B2-3F438B907F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216418-E7EE-4BD3-8D77-5E6A580049F2}"/>
              </a:ext>
            </a:extLst>
          </p:cNvPr>
          <p:cNvSpPr>
            <a:spLocks noGrp="1"/>
          </p:cNvSpPr>
          <p:nvPr>
            <p:ph type="sldNum" sz="quarter" idx="12"/>
          </p:nvPr>
        </p:nvSpPr>
        <p:spPr/>
        <p:txBody>
          <a:bodyPr/>
          <a:lstStyle/>
          <a:p>
            <a:fld id="{5B6AC6A8-B917-4EA0-A9E3-91F251A7FB44}" type="slidenum">
              <a:rPr lang="en-IN" smtClean="0"/>
              <a:t>‹#›</a:t>
            </a:fld>
            <a:endParaRPr lang="en-IN"/>
          </a:p>
        </p:txBody>
      </p:sp>
    </p:spTree>
    <p:extLst>
      <p:ext uri="{BB962C8B-B14F-4D97-AF65-F5344CB8AC3E}">
        <p14:creationId xmlns:p14="http://schemas.microsoft.com/office/powerpoint/2010/main" val="237604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FA4C-2A52-454A-9608-809549683A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752A76-0073-4047-AF12-F56DBFBB82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58099F-9536-44DD-8254-EF2EC51BAA83}"/>
              </a:ext>
            </a:extLst>
          </p:cNvPr>
          <p:cNvSpPr>
            <a:spLocks noGrp="1"/>
          </p:cNvSpPr>
          <p:nvPr>
            <p:ph type="dt" sz="half" idx="10"/>
          </p:nvPr>
        </p:nvSpPr>
        <p:spPr/>
        <p:txBody>
          <a:bodyPr/>
          <a:lstStyle/>
          <a:p>
            <a:fld id="{1561042A-5964-4138-8BCF-44E81DB81CA2}" type="datetimeFigureOut">
              <a:rPr lang="en-IN" smtClean="0"/>
              <a:t>08-11-2021</a:t>
            </a:fld>
            <a:endParaRPr lang="en-IN"/>
          </a:p>
        </p:txBody>
      </p:sp>
      <p:sp>
        <p:nvSpPr>
          <p:cNvPr id="5" name="Footer Placeholder 4">
            <a:extLst>
              <a:ext uri="{FF2B5EF4-FFF2-40B4-BE49-F238E27FC236}">
                <a16:creationId xmlns:a16="http://schemas.microsoft.com/office/drawing/2014/main" id="{50718DD2-DB39-4B74-B970-3D8F457E3C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BB525C-4C89-4376-8102-F626F68236C4}"/>
              </a:ext>
            </a:extLst>
          </p:cNvPr>
          <p:cNvSpPr>
            <a:spLocks noGrp="1"/>
          </p:cNvSpPr>
          <p:nvPr>
            <p:ph type="sldNum" sz="quarter" idx="12"/>
          </p:nvPr>
        </p:nvSpPr>
        <p:spPr/>
        <p:txBody>
          <a:bodyPr/>
          <a:lstStyle/>
          <a:p>
            <a:fld id="{5B6AC6A8-B917-4EA0-A9E3-91F251A7FB44}" type="slidenum">
              <a:rPr lang="en-IN" smtClean="0"/>
              <a:t>‹#›</a:t>
            </a:fld>
            <a:endParaRPr lang="en-IN"/>
          </a:p>
        </p:txBody>
      </p:sp>
    </p:spTree>
    <p:extLst>
      <p:ext uri="{BB962C8B-B14F-4D97-AF65-F5344CB8AC3E}">
        <p14:creationId xmlns:p14="http://schemas.microsoft.com/office/powerpoint/2010/main" val="3833162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B6F58-EA30-46D0-A90E-21E7FAEE998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11AF928-FF67-4C11-BB32-43B2CB365D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01C2BF9-3FE2-4D5A-AE0F-38ECD5B6F8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A93BB23-611C-444B-A8B6-98E6E8A6233D}"/>
              </a:ext>
            </a:extLst>
          </p:cNvPr>
          <p:cNvSpPr>
            <a:spLocks noGrp="1"/>
          </p:cNvSpPr>
          <p:nvPr>
            <p:ph type="dt" sz="half" idx="10"/>
          </p:nvPr>
        </p:nvSpPr>
        <p:spPr/>
        <p:txBody>
          <a:bodyPr/>
          <a:lstStyle/>
          <a:p>
            <a:fld id="{1561042A-5964-4138-8BCF-44E81DB81CA2}" type="datetimeFigureOut">
              <a:rPr lang="en-IN" smtClean="0"/>
              <a:t>08-11-2021</a:t>
            </a:fld>
            <a:endParaRPr lang="en-IN"/>
          </a:p>
        </p:txBody>
      </p:sp>
      <p:sp>
        <p:nvSpPr>
          <p:cNvPr id="6" name="Footer Placeholder 5">
            <a:extLst>
              <a:ext uri="{FF2B5EF4-FFF2-40B4-BE49-F238E27FC236}">
                <a16:creationId xmlns:a16="http://schemas.microsoft.com/office/drawing/2014/main" id="{CC000A5A-2039-4D7D-AC8D-49AD9CB7DD9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66388C-DCE3-4232-A8A7-D6C5EE2E230C}"/>
              </a:ext>
            </a:extLst>
          </p:cNvPr>
          <p:cNvSpPr>
            <a:spLocks noGrp="1"/>
          </p:cNvSpPr>
          <p:nvPr>
            <p:ph type="sldNum" sz="quarter" idx="12"/>
          </p:nvPr>
        </p:nvSpPr>
        <p:spPr/>
        <p:txBody>
          <a:bodyPr/>
          <a:lstStyle/>
          <a:p>
            <a:fld id="{5B6AC6A8-B917-4EA0-A9E3-91F251A7FB44}" type="slidenum">
              <a:rPr lang="en-IN" smtClean="0"/>
              <a:t>‹#›</a:t>
            </a:fld>
            <a:endParaRPr lang="en-IN"/>
          </a:p>
        </p:txBody>
      </p:sp>
    </p:spTree>
    <p:extLst>
      <p:ext uri="{BB962C8B-B14F-4D97-AF65-F5344CB8AC3E}">
        <p14:creationId xmlns:p14="http://schemas.microsoft.com/office/powerpoint/2010/main" val="3979364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0EE9A-31B8-42DB-927A-C74FEBA3421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EA68AA8-AB10-4961-9036-EB18211608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C01179-2A67-40DC-B4ED-9FFD302521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FF551F8-84EA-4DB0-8AF7-A173272E89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AA33BF-6959-4633-BDD9-C4CB60B1E4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F069582-0374-4A80-A616-ABD705E86199}"/>
              </a:ext>
            </a:extLst>
          </p:cNvPr>
          <p:cNvSpPr>
            <a:spLocks noGrp="1"/>
          </p:cNvSpPr>
          <p:nvPr>
            <p:ph type="dt" sz="half" idx="10"/>
          </p:nvPr>
        </p:nvSpPr>
        <p:spPr/>
        <p:txBody>
          <a:bodyPr/>
          <a:lstStyle/>
          <a:p>
            <a:fld id="{1561042A-5964-4138-8BCF-44E81DB81CA2}" type="datetimeFigureOut">
              <a:rPr lang="en-IN" smtClean="0"/>
              <a:t>08-11-2021</a:t>
            </a:fld>
            <a:endParaRPr lang="en-IN"/>
          </a:p>
        </p:txBody>
      </p:sp>
      <p:sp>
        <p:nvSpPr>
          <p:cNvPr id="8" name="Footer Placeholder 7">
            <a:extLst>
              <a:ext uri="{FF2B5EF4-FFF2-40B4-BE49-F238E27FC236}">
                <a16:creationId xmlns:a16="http://schemas.microsoft.com/office/drawing/2014/main" id="{B296438C-C4BF-41CE-9D9A-601091B4CFF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64E5049-5C1F-4508-ACB4-072CD9605876}"/>
              </a:ext>
            </a:extLst>
          </p:cNvPr>
          <p:cNvSpPr>
            <a:spLocks noGrp="1"/>
          </p:cNvSpPr>
          <p:nvPr>
            <p:ph type="sldNum" sz="quarter" idx="12"/>
          </p:nvPr>
        </p:nvSpPr>
        <p:spPr/>
        <p:txBody>
          <a:bodyPr/>
          <a:lstStyle/>
          <a:p>
            <a:fld id="{5B6AC6A8-B917-4EA0-A9E3-91F251A7FB44}" type="slidenum">
              <a:rPr lang="en-IN" smtClean="0"/>
              <a:t>‹#›</a:t>
            </a:fld>
            <a:endParaRPr lang="en-IN"/>
          </a:p>
        </p:txBody>
      </p:sp>
    </p:spTree>
    <p:extLst>
      <p:ext uri="{BB962C8B-B14F-4D97-AF65-F5344CB8AC3E}">
        <p14:creationId xmlns:p14="http://schemas.microsoft.com/office/powerpoint/2010/main" val="3166729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BFA69-BCEC-4691-9D74-16FA8F44621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862392B-286B-4F67-94B8-95929FFE2A90}"/>
              </a:ext>
            </a:extLst>
          </p:cNvPr>
          <p:cNvSpPr>
            <a:spLocks noGrp="1"/>
          </p:cNvSpPr>
          <p:nvPr>
            <p:ph type="dt" sz="half" idx="10"/>
          </p:nvPr>
        </p:nvSpPr>
        <p:spPr/>
        <p:txBody>
          <a:bodyPr/>
          <a:lstStyle/>
          <a:p>
            <a:fld id="{1561042A-5964-4138-8BCF-44E81DB81CA2}" type="datetimeFigureOut">
              <a:rPr lang="en-IN" smtClean="0"/>
              <a:t>08-11-2021</a:t>
            </a:fld>
            <a:endParaRPr lang="en-IN"/>
          </a:p>
        </p:txBody>
      </p:sp>
      <p:sp>
        <p:nvSpPr>
          <p:cNvPr id="4" name="Footer Placeholder 3">
            <a:extLst>
              <a:ext uri="{FF2B5EF4-FFF2-40B4-BE49-F238E27FC236}">
                <a16:creationId xmlns:a16="http://schemas.microsoft.com/office/drawing/2014/main" id="{0FC6319B-5A37-44FF-9B0C-C176F63F3B2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1334387-56C6-4E1C-8AA5-28185563A94C}"/>
              </a:ext>
            </a:extLst>
          </p:cNvPr>
          <p:cNvSpPr>
            <a:spLocks noGrp="1"/>
          </p:cNvSpPr>
          <p:nvPr>
            <p:ph type="sldNum" sz="quarter" idx="12"/>
          </p:nvPr>
        </p:nvSpPr>
        <p:spPr/>
        <p:txBody>
          <a:bodyPr/>
          <a:lstStyle/>
          <a:p>
            <a:fld id="{5B6AC6A8-B917-4EA0-A9E3-91F251A7FB44}" type="slidenum">
              <a:rPr lang="en-IN" smtClean="0"/>
              <a:t>‹#›</a:t>
            </a:fld>
            <a:endParaRPr lang="en-IN"/>
          </a:p>
        </p:txBody>
      </p:sp>
    </p:spTree>
    <p:extLst>
      <p:ext uri="{BB962C8B-B14F-4D97-AF65-F5344CB8AC3E}">
        <p14:creationId xmlns:p14="http://schemas.microsoft.com/office/powerpoint/2010/main" val="2972178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8EB6C9-1198-4CD0-8771-73713CA37148}"/>
              </a:ext>
            </a:extLst>
          </p:cNvPr>
          <p:cNvSpPr>
            <a:spLocks noGrp="1"/>
          </p:cNvSpPr>
          <p:nvPr>
            <p:ph type="dt" sz="half" idx="10"/>
          </p:nvPr>
        </p:nvSpPr>
        <p:spPr/>
        <p:txBody>
          <a:bodyPr/>
          <a:lstStyle/>
          <a:p>
            <a:fld id="{1561042A-5964-4138-8BCF-44E81DB81CA2}" type="datetimeFigureOut">
              <a:rPr lang="en-IN" smtClean="0"/>
              <a:t>08-11-2021</a:t>
            </a:fld>
            <a:endParaRPr lang="en-IN"/>
          </a:p>
        </p:txBody>
      </p:sp>
      <p:sp>
        <p:nvSpPr>
          <p:cNvPr id="3" name="Footer Placeholder 2">
            <a:extLst>
              <a:ext uri="{FF2B5EF4-FFF2-40B4-BE49-F238E27FC236}">
                <a16:creationId xmlns:a16="http://schemas.microsoft.com/office/drawing/2014/main" id="{EDBAB5C8-164D-4AB0-9F32-409B51B2B9D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07A7165-C960-4C38-96A9-4CBD30B98990}"/>
              </a:ext>
            </a:extLst>
          </p:cNvPr>
          <p:cNvSpPr>
            <a:spLocks noGrp="1"/>
          </p:cNvSpPr>
          <p:nvPr>
            <p:ph type="sldNum" sz="quarter" idx="12"/>
          </p:nvPr>
        </p:nvSpPr>
        <p:spPr/>
        <p:txBody>
          <a:bodyPr/>
          <a:lstStyle/>
          <a:p>
            <a:fld id="{5B6AC6A8-B917-4EA0-A9E3-91F251A7FB44}" type="slidenum">
              <a:rPr lang="en-IN" smtClean="0"/>
              <a:t>‹#›</a:t>
            </a:fld>
            <a:endParaRPr lang="en-IN"/>
          </a:p>
        </p:txBody>
      </p:sp>
    </p:spTree>
    <p:extLst>
      <p:ext uri="{BB962C8B-B14F-4D97-AF65-F5344CB8AC3E}">
        <p14:creationId xmlns:p14="http://schemas.microsoft.com/office/powerpoint/2010/main" val="4003656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C4D6-0256-4C0A-9D41-2A5252679A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DBDAD75-ADA5-4D46-A063-242A9DA6FB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F68DE11-9C4C-4A2A-B575-DDC41BA98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6CC789-2612-4B5D-9FF0-DD42E5F1206E}"/>
              </a:ext>
            </a:extLst>
          </p:cNvPr>
          <p:cNvSpPr>
            <a:spLocks noGrp="1"/>
          </p:cNvSpPr>
          <p:nvPr>
            <p:ph type="dt" sz="half" idx="10"/>
          </p:nvPr>
        </p:nvSpPr>
        <p:spPr/>
        <p:txBody>
          <a:bodyPr/>
          <a:lstStyle/>
          <a:p>
            <a:fld id="{1561042A-5964-4138-8BCF-44E81DB81CA2}" type="datetimeFigureOut">
              <a:rPr lang="en-IN" smtClean="0"/>
              <a:t>08-11-2021</a:t>
            </a:fld>
            <a:endParaRPr lang="en-IN"/>
          </a:p>
        </p:txBody>
      </p:sp>
      <p:sp>
        <p:nvSpPr>
          <p:cNvPr id="6" name="Footer Placeholder 5">
            <a:extLst>
              <a:ext uri="{FF2B5EF4-FFF2-40B4-BE49-F238E27FC236}">
                <a16:creationId xmlns:a16="http://schemas.microsoft.com/office/drawing/2014/main" id="{CAA91AF1-B18C-431A-957E-56888015E7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A15BC5F-650F-4212-956C-7C6E34BAE307}"/>
              </a:ext>
            </a:extLst>
          </p:cNvPr>
          <p:cNvSpPr>
            <a:spLocks noGrp="1"/>
          </p:cNvSpPr>
          <p:nvPr>
            <p:ph type="sldNum" sz="quarter" idx="12"/>
          </p:nvPr>
        </p:nvSpPr>
        <p:spPr/>
        <p:txBody>
          <a:bodyPr/>
          <a:lstStyle/>
          <a:p>
            <a:fld id="{5B6AC6A8-B917-4EA0-A9E3-91F251A7FB44}" type="slidenum">
              <a:rPr lang="en-IN" smtClean="0"/>
              <a:t>‹#›</a:t>
            </a:fld>
            <a:endParaRPr lang="en-IN"/>
          </a:p>
        </p:txBody>
      </p:sp>
    </p:spTree>
    <p:extLst>
      <p:ext uri="{BB962C8B-B14F-4D97-AF65-F5344CB8AC3E}">
        <p14:creationId xmlns:p14="http://schemas.microsoft.com/office/powerpoint/2010/main" val="3472341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7F3C4-80E5-449E-AEB8-C5522B7D4A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68FEDEA-5835-4F0F-9474-DA74B79E98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0E11C5F-2234-4FC4-88D9-B13AF397CC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FFC6E7-B946-460D-BE58-4B6E5E9448A7}"/>
              </a:ext>
            </a:extLst>
          </p:cNvPr>
          <p:cNvSpPr>
            <a:spLocks noGrp="1"/>
          </p:cNvSpPr>
          <p:nvPr>
            <p:ph type="dt" sz="half" idx="10"/>
          </p:nvPr>
        </p:nvSpPr>
        <p:spPr/>
        <p:txBody>
          <a:bodyPr/>
          <a:lstStyle/>
          <a:p>
            <a:fld id="{1561042A-5964-4138-8BCF-44E81DB81CA2}" type="datetimeFigureOut">
              <a:rPr lang="en-IN" smtClean="0"/>
              <a:t>08-11-2021</a:t>
            </a:fld>
            <a:endParaRPr lang="en-IN"/>
          </a:p>
        </p:txBody>
      </p:sp>
      <p:sp>
        <p:nvSpPr>
          <p:cNvPr id="6" name="Footer Placeholder 5">
            <a:extLst>
              <a:ext uri="{FF2B5EF4-FFF2-40B4-BE49-F238E27FC236}">
                <a16:creationId xmlns:a16="http://schemas.microsoft.com/office/drawing/2014/main" id="{60B3B45F-FB24-4F3C-8EBF-74FE703798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E67CD2-6424-47F0-A147-C720DAC6A8E1}"/>
              </a:ext>
            </a:extLst>
          </p:cNvPr>
          <p:cNvSpPr>
            <a:spLocks noGrp="1"/>
          </p:cNvSpPr>
          <p:nvPr>
            <p:ph type="sldNum" sz="quarter" idx="12"/>
          </p:nvPr>
        </p:nvSpPr>
        <p:spPr/>
        <p:txBody>
          <a:bodyPr/>
          <a:lstStyle/>
          <a:p>
            <a:fld id="{5B6AC6A8-B917-4EA0-A9E3-91F251A7FB44}" type="slidenum">
              <a:rPr lang="en-IN" smtClean="0"/>
              <a:t>‹#›</a:t>
            </a:fld>
            <a:endParaRPr lang="en-IN"/>
          </a:p>
        </p:txBody>
      </p:sp>
    </p:spTree>
    <p:extLst>
      <p:ext uri="{BB962C8B-B14F-4D97-AF65-F5344CB8AC3E}">
        <p14:creationId xmlns:p14="http://schemas.microsoft.com/office/powerpoint/2010/main" val="1790599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76ADFA-C6F0-47CB-89A6-05FA1A3FBB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66A82CC-A033-47D7-ADED-BA82CA4514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2F6092-1913-4FB4-8A05-2929BC2D8E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61042A-5964-4138-8BCF-44E81DB81CA2}" type="datetimeFigureOut">
              <a:rPr lang="en-IN" smtClean="0"/>
              <a:t>08-11-2021</a:t>
            </a:fld>
            <a:endParaRPr lang="en-IN"/>
          </a:p>
        </p:txBody>
      </p:sp>
      <p:sp>
        <p:nvSpPr>
          <p:cNvPr id="5" name="Footer Placeholder 4">
            <a:extLst>
              <a:ext uri="{FF2B5EF4-FFF2-40B4-BE49-F238E27FC236}">
                <a16:creationId xmlns:a16="http://schemas.microsoft.com/office/drawing/2014/main" id="{FC0EB68C-0718-4458-B160-E0682B247E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86B2B7F-3472-4D4E-87FD-7FA82294D5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6AC6A8-B917-4EA0-A9E3-91F251A7FB44}" type="slidenum">
              <a:rPr lang="en-IN" smtClean="0"/>
              <a:t>‹#›</a:t>
            </a:fld>
            <a:endParaRPr lang="en-IN"/>
          </a:p>
        </p:txBody>
      </p:sp>
    </p:spTree>
    <p:extLst>
      <p:ext uri="{BB962C8B-B14F-4D97-AF65-F5344CB8AC3E}">
        <p14:creationId xmlns:p14="http://schemas.microsoft.com/office/powerpoint/2010/main" val="6488247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C4D18-9382-444C-9433-1E2F971B7229}"/>
              </a:ext>
            </a:extLst>
          </p:cNvPr>
          <p:cNvSpPr>
            <a:spLocks noGrp="1"/>
          </p:cNvSpPr>
          <p:nvPr>
            <p:ph type="ctrTitle"/>
          </p:nvPr>
        </p:nvSpPr>
        <p:spPr/>
        <p:txBody>
          <a:bodyPr/>
          <a:lstStyle/>
          <a:p>
            <a:r>
              <a:rPr lang="en-US" dirty="0"/>
              <a:t>INT 346</a:t>
            </a:r>
            <a:endParaRPr lang="en-IN" dirty="0"/>
          </a:p>
        </p:txBody>
      </p:sp>
    </p:spTree>
    <p:extLst>
      <p:ext uri="{BB962C8B-B14F-4D97-AF65-F5344CB8AC3E}">
        <p14:creationId xmlns:p14="http://schemas.microsoft.com/office/powerpoint/2010/main" val="744835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3F11D-BB6B-4ACA-9501-23A2CBA3D5FB}"/>
              </a:ext>
            </a:extLst>
          </p:cNvPr>
          <p:cNvSpPr>
            <a:spLocks noGrp="1"/>
          </p:cNvSpPr>
          <p:nvPr>
            <p:ph type="title"/>
          </p:nvPr>
        </p:nvSpPr>
        <p:spPr/>
        <p:txBody>
          <a:bodyPr/>
          <a:lstStyle/>
          <a:p>
            <a:r>
              <a:rPr lang="en-IN" dirty="0"/>
              <a:t>Performing top-level benefit analysis</a:t>
            </a:r>
          </a:p>
        </p:txBody>
      </p:sp>
      <p:sp>
        <p:nvSpPr>
          <p:cNvPr id="3" name="Content Placeholder 2">
            <a:extLst>
              <a:ext uri="{FF2B5EF4-FFF2-40B4-BE49-F238E27FC236}">
                <a16:creationId xmlns:a16="http://schemas.microsoft.com/office/drawing/2014/main" id="{9CFA997F-DF03-4453-919E-F535A75D66B4}"/>
              </a:ext>
            </a:extLst>
          </p:cNvPr>
          <p:cNvSpPr>
            <a:spLocks noGrp="1"/>
          </p:cNvSpPr>
          <p:nvPr>
            <p:ph idx="1"/>
          </p:nvPr>
        </p:nvSpPr>
        <p:spPr/>
        <p:txBody>
          <a:bodyPr>
            <a:normAutofit fontScale="85000" lnSpcReduction="20000"/>
          </a:bodyPr>
          <a:lstStyle/>
          <a:p>
            <a:pPr algn="just"/>
            <a:r>
              <a:rPr lang="en-US" dirty="0"/>
              <a:t>There are three key reasons for this; reducing overhead costs, growing the business without increasing the headcount. A digital workforce takes care of processes without increasing the full-time employee headcount.</a:t>
            </a:r>
          </a:p>
          <a:p>
            <a:pPr algn="just"/>
            <a:r>
              <a:rPr lang="en-US" dirty="0"/>
              <a:t> Freeing employees who innovate and focus on value-added tasks. Reducing labor-intensive repetitive and tedious activities makes employees available for innovation. Improving quality through error reduction is a common focus area. </a:t>
            </a:r>
          </a:p>
          <a:p>
            <a:pPr algn="just"/>
            <a:r>
              <a:rPr lang="en-US" dirty="0"/>
              <a:t>Its benefits include; reduced variants in process execution, net improvement in downstream workflow, and a single source of truth. This is because automation handles an entire process which would otherwise have been done by multiple people giving varying output. It is also important to prioritize the streamlining of mission critical processes. </a:t>
            </a:r>
          </a:p>
          <a:p>
            <a:pPr algn="just"/>
            <a:r>
              <a:rPr lang="en-US" dirty="0"/>
              <a:t>This is because it reduces the execution time of processes vital to business operations, reduces process bottlenecks, and improves end-to-end business metrics. </a:t>
            </a:r>
            <a:endParaRPr lang="en-IN" dirty="0"/>
          </a:p>
        </p:txBody>
      </p:sp>
    </p:spTree>
    <p:extLst>
      <p:ext uri="{BB962C8B-B14F-4D97-AF65-F5344CB8AC3E}">
        <p14:creationId xmlns:p14="http://schemas.microsoft.com/office/powerpoint/2010/main" val="1535674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3F11D-BB6B-4ACA-9501-23A2CBA3D5FB}"/>
              </a:ext>
            </a:extLst>
          </p:cNvPr>
          <p:cNvSpPr>
            <a:spLocks noGrp="1"/>
          </p:cNvSpPr>
          <p:nvPr>
            <p:ph type="title"/>
          </p:nvPr>
        </p:nvSpPr>
        <p:spPr/>
        <p:txBody>
          <a:bodyPr/>
          <a:lstStyle/>
          <a:p>
            <a:r>
              <a:rPr lang="en-IN" dirty="0"/>
              <a:t>Prioritizing RPA Candidates</a:t>
            </a:r>
          </a:p>
        </p:txBody>
      </p:sp>
      <p:sp>
        <p:nvSpPr>
          <p:cNvPr id="3" name="Content Placeholder 2">
            <a:extLst>
              <a:ext uri="{FF2B5EF4-FFF2-40B4-BE49-F238E27FC236}">
                <a16:creationId xmlns:a16="http://schemas.microsoft.com/office/drawing/2014/main" id="{9CFA997F-DF03-4453-919E-F535A75D66B4}"/>
              </a:ext>
            </a:extLst>
          </p:cNvPr>
          <p:cNvSpPr>
            <a:spLocks noGrp="1"/>
          </p:cNvSpPr>
          <p:nvPr>
            <p:ph idx="1"/>
          </p:nvPr>
        </p:nvSpPr>
        <p:spPr/>
        <p:txBody>
          <a:bodyPr>
            <a:normAutofit/>
          </a:bodyPr>
          <a:lstStyle/>
          <a:p>
            <a:pPr algn="just"/>
            <a:r>
              <a:rPr lang="en-US" dirty="0"/>
              <a:t>Candidate prioritization is the last stage of the automation pipeline. It consists of two stages called brainstorming and sorting. </a:t>
            </a:r>
          </a:p>
          <a:p>
            <a:pPr algn="just"/>
            <a:r>
              <a:rPr lang="en-US" dirty="0"/>
              <a:t>The brainstorm and sort sheet of the preliminary questionnaire template help you perform the steps in each stage. </a:t>
            </a:r>
          </a:p>
          <a:p>
            <a:pPr algn="just"/>
            <a:r>
              <a:rPr lang="en-US" dirty="0"/>
              <a:t>Let's see how Logix goes about it.</a:t>
            </a:r>
            <a:endParaRPr lang="en-IN" dirty="0"/>
          </a:p>
        </p:txBody>
      </p:sp>
    </p:spTree>
    <p:extLst>
      <p:ext uri="{BB962C8B-B14F-4D97-AF65-F5344CB8AC3E}">
        <p14:creationId xmlns:p14="http://schemas.microsoft.com/office/powerpoint/2010/main" val="1705037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BE381-CD89-4877-92B7-A1E969EC8C45}"/>
              </a:ext>
            </a:extLst>
          </p:cNvPr>
          <p:cNvSpPr>
            <a:spLocks noGrp="1"/>
          </p:cNvSpPr>
          <p:nvPr>
            <p:ph type="title"/>
          </p:nvPr>
        </p:nvSpPr>
        <p:spPr/>
        <p:txBody>
          <a:bodyPr/>
          <a:lstStyle/>
          <a:p>
            <a:r>
              <a:rPr lang="en-IN" dirty="0"/>
              <a:t>Prioritizing RPA Candidates</a:t>
            </a:r>
          </a:p>
        </p:txBody>
      </p:sp>
      <p:sp>
        <p:nvSpPr>
          <p:cNvPr id="3" name="Content Placeholder 2">
            <a:extLst>
              <a:ext uri="{FF2B5EF4-FFF2-40B4-BE49-F238E27FC236}">
                <a16:creationId xmlns:a16="http://schemas.microsoft.com/office/drawing/2014/main" id="{7BBEE8EA-9BDF-45AB-8D1B-5D55F9921613}"/>
              </a:ext>
            </a:extLst>
          </p:cNvPr>
          <p:cNvSpPr>
            <a:spLocks noGrp="1"/>
          </p:cNvSpPr>
          <p:nvPr>
            <p:ph idx="1"/>
          </p:nvPr>
        </p:nvSpPr>
        <p:spPr/>
        <p:txBody>
          <a:bodyPr>
            <a:normAutofit/>
          </a:bodyPr>
          <a:lstStyle/>
          <a:p>
            <a:pPr algn="just"/>
            <a:r>
              <a:rPr lang="en-US" dirty="0"/>
              <a:t>Firstly in brainstorming, you analyze the shortlisted processes against the organization's business priorities. You will do this by filling up the five major sections in the brainstorm sheet or brainstorm matrix, basic information, manual hours. Business priorities complexity to automate and output. </a:t>
            </a:r>
          </a:p>
          <a:p>
            <a:pPr algn="just"/>
            <a:r>
              <a:rPr lang="en-US" dirty="0"/>
              <a:t>In the basic information section, you enter fundamental information about each process such as its name and description. In addition, there is an element called percentage of tasks that can be automated. A rough estimate of the complexity is populated at this stage.</a:t>
            </a:r>
          </a:p>
          <a:p>
            <a:pPr algn="just"/>
            <a:endParaRPr lang="en-IN" dirty="0"/>
          </a:p>
        </p:txBody>
      </p:sp>
    </p:spTree>
    <p:extLst>
      <p:ext uri="{BB962C8B-B14F-4D97-AF65-F5344CB8AC3E}">
        <p14:creationId xmlns:p14="http://schemas.microsoft.com/office/powerpoint/2010/main" val="3015149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1A1DF-0AEF-4841-9B20-9416826A3A92}"/>
              </a:ext>
            </a:extLst>
          </p:cNvPr>
          <p:cNvSpPr>
            <a:spLocks noGrp="1"/>
          </p:cNvSpPr>
          <p:nvPr>
            <p:ph type="title"/>
          </p:nvPr>
        </p:nvSpPr>
        <p:spPr/>
        <p:txBody>
          <a:bodyPr/>
          <a:lstStyle/>
          <a:p>
            <a:pPr algn="ctr"/>
            <a:r>
              <a:rPr lang="en-US" dirty="0"/>
              <a:t>BASIC INFORMATION</a:t>
            </a:r>
            <a:endParaRPr lang="en-IN" dirty="0"/>
          </a:p>
        </p:txBody>
      </p:sp>
      <p:pic>
        <p:nvPicPr>
          <p:cNvPr id="5" name="Content Placeholder 4">
            <a:extLst>
              <a:ext uri="{FF2B5EF4-FFF2-40B4-BE49-F238E27FC236}">
                <a16:creationId xmlns:a16="http://schemas.microsoft.com/office/drawing/2014/main" id="{5382B5F0-ADB1-48EB-8C94-CF0AC542672E}"/>
              </a:ext>
            </a:extLst>
          </p:cNvPr>
          <p:cNvPicPr>
            <a:picLocks noGrp="1" noChangeAspect="1"/>
          </p:cNvPicPr>
          <p:nvPr>
            <p:ph idx="1"/>
          </p:nvPr>
        </p:nvPicPr>
        <p:blipFill>
          <a:blip r:embed="rId2"/>
          <a:stretch>
            <a:fillRect/>
          </a:stretch>
        </p:blipFill>
        <p:spPr>
          <a:xfrm>
            <a:off x="838199" y="1825625"/>
            <a:ext cx="10515599" cy="4351338"/>
          </a:xfrm>
        </p:spPr>
      </p:pic>
    </p:spTree>
    <p:extLst>
      <p:ext uri="{BB962C8B-B14F-4D97-AF65-F5344CB8AC3E}">
        <p14:creationId xmlns:p14="http://schemas.microsoft.com/office/powerpoint/2010/main" val="1539944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CBA83-C763-4459-9669-676C77B1CB93}"/>
              </a:ext>
            </a:extLst>
          </p:cNvPr>
          <p:cNvSpPr>
            <a:spLocks noGrp="1"/>
          </p:cNvSpPr>
          <p:nvPr>
            <p:ph type="title"/>
          </p:nvPr>
        </p:nvSpPr>
        <p:spPr/>
        <p:txBody>
          <a:bodyPr/>
          <a:lstStyle/>
          <a:p>
            <a:pPr algn="ctr"/>
            <a:r>
              <a:rPr lang="en-US" dirty="0"/>
              <a:t>MANUAL HOURS</a:t>
            </a:r>
            <a:endParaRPr lang="en-IN" dirty="0"/>
          </a:p>
        </p:txBody>
      </p:sp>
      <p:sp>
        <p:nvSpPr>
          <p:cNvPr id="3" name="Content Placeholder 2">
            <a:extLst>
              <a:ext uri="{FF2B5EF4-FFF2-40B4-BE49-F238E27FC236}">
                <a16:creationId xmlns:a16="http://schemas.microsoft.com/office/drawing/2014/main" id="{09CD78BF-AFB1-45C6-A262-A80712916E88}"/>
              </a:ext>
            </a:extLst>
          </p:cNvPr>
          <p:cNvSpPr>
            <a:spLocks noGrp="1"/>
          </p:cNvSpPr>
          <p:nvPr>
            <p:ph idx="1"/>
          </p:nvPr>
        </p:nvSpPr>
        <p:spPr/>
        <p:txBody>
          <a:bodyPr/>
          <a:lstStyle/>
          <a:p>
            <a:pPr algn="just"/>
            <a:r>
              <a:rPr lang="en-US" dirty="0"/>
              <a:t>In the manual hours section, you enter information pertaining to manual efforts of the employees working on the process. This includes the number of personnel in the process, number of hours per day that an employee is working on the process. Number of times per year that an employee works on the process, and average pay per hour of the employee engaged in this task.</a:t>
            </a:r>
            <a:endParaRPr lang="en-IN" dirty="0"/>
          </a:p>
        </p:txBody>
      </p:sp>
    </p:spTree>
    <p:extLst>
      <p:ext uri="{BB962C8B-B14F-4D97-AF65-F5344CB8AC3E}">
        <p14:creationId xmlns:p14="http://schemas.microsoft.com/office/powerpoint/2010/main" val="202453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0B16-7D49-46C7-B2A6-84D90E7FADC9}"/>
              </a:ext>
            </a:extLst>
          </p:cNvPr>
          <p:cNvSpPr>
            <a:spLocks noGrp="1"/>
          </p:cNvSpPr>
          <p:nvPr>
            <p:ph type="title"/>
          </p:nvPr>
        </p:nvSpPr>
        <p:spPr/>
        <p:txBody>
          <a:bodyPr/>
          <a:lstStyle/>
          <a:p>
            <a:pPr algn="ctr"/>
            <a:r>
              <a:rPr lang="en-US" dirty="0"/>
              <a:t>MANUAL HOURS</a:t>
            </a:r>
            <a:endParaRPr lang="en-IN" dirty="0"/>
          </a:p>
        </p:txBody>
      </p:sp>
      <p:pic>
        <p:nvPicPr>
          <p:cNvPr id="5" name="Content Placeholder 4">
            <a:extLst>
              <a:ext uri="{FF2B5EF4-FFF2-40B4-BE49-F238E27FC236}">
                <a16:creationId xmlns:a16="http://schemas.microsoft.com/office/drawing/2014/main" id="{B8F59E1C-8276-47FC-B5D2-4782B23814CE}"/>
              </a:ext>
            </a:extLst>
          </p:cNvPr>
          <p:cNvPicPr>
            <a:picLocks noGrp="1" noChangeAspect="1"/>
          </p:cNvPicPr>
          <p:nvPr>
            <p:ph idx="1"/>
          </p:nvPr>
        </p:nvPicPr>
        <p:blipFill>
          <a:blip r:embed="rId2"/>
          <a:stretch>
            <a:fillRect/>
          </a:stretch>
        </p:blipFill>
        <p:spPr>
          <a:xfrm>
            <a:off x="838200" y="1825625"/>
            <a:ext cx="10651435" cy="4351338"/>
          </a:xfrm>
        </p:spPr>
      </p:pic>
    </p:spTree>
    <p:extLst>
      <p:ext uri="{BB962C8B-B14F-4D97-AF65-F5344CB8AC3E}">
        <p14:creationId xmlns:p14="http://schemas.microsoft.com/office/powerpoint/2010/main" val="4058409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CBA83-C763-4459-9669-676C77B1CB93}"/>
              </a:ext>
            </a:extLst>
          </p:cNvPr>
          <p:cNvSpPr>
            <a:spLocks noGrp="1"/>
          </p:cNvSpPr>
          <p:nvPr>
            <p:ph type="title"/>
          </p:nvPr>
        </p:nvSpPr>
        <p:spPr/>
        <p:txBody>
          <a:bodyPr/>
          <a:lstStyle/>
          <a:p>
            <a:pPr algn="ctr"/>
            <a:r>
              <a:rPr lang="en-US" dirty="0"/>
              <a:t>Business Priorities</a:t>
            </a:r>
            <a:endParaRPr lang="en-IN" dirty="0"/>
          </a:p>
        </p:txBody>
      </p:sp>
      <p:sp>
        <p:nvSpPr>
          <p:cNvPr id="3" name="Content Placeholder 2">
            <a:extLst>
              <a:ext uri="{FF2B5EF4-FFF2-40B4-BE49-F238E27FC236}">
                <a16:creationId xmlns:a16="http://schemas.microsoft.com/office/drawing/2014/main" id="{09CD78BF-AFB1-45C6-A262-A80712916E88}"/>
              </a:ext>
            </a:extLst>
          </p:cNvPr>
          <p:cNvSpPr>
            <a:spLocks noGrp="1"/>
          </p:cNvSpPr>
          <p:nvPr>
            <p:ph idx="1"/>
          </p:nvPr>
        </p:nvSpPr>
        <p:spPr/>
        <p:txBody>
          <a:bodyPr/>
          <a:lstStyle/>
          <a:p>
            <a:pPr algn="just"/>
            <a:r>
              <a:rPr lang="en-US" dirty="0"/>
              <a:t>Business priorities have already been identified in the top level benefit analysis. In the business priorities section of the brainstorm sheet, you rate the priority of each process on a scale of zero to five. Zero correlates to no business priority for that process. Five correlates to high business priority for that process. In between R1, low priority, and three, medium priority. In the complexity to automate section, you assign an estimated complexity of automating processes after analyzing them. A process can have either a low, medium or high complexity.</a:t>
            </a:r>
            <a:endParaRPr lang="en-IN" dirty="0"/>
          </a:p>
        </p:txBody>
      </p:sp>
    </p:spTree>
    <p:extLst>
      <p:ext uri="{BB962C8B-B14F-4D97-AF65-F5344CB8AC3E}">
        <p14:creationId xmlns:p14="http://schemas.microsoft.com/office/powerpoint/2010/main" val="284334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0B16-7D49-46C7-B2A6-84D90E7FADC9}"/>
              </a:ext>
            </a:extLst>
          </p:cNvPr>
          <p:cNvSpPr>
            <a:spLocks noGrp="1"/>
          </p:cNvSpPr>
          <p:nvPr>
            <p:ph type="title"/>
          </p:nvPr>
        </p:nvSpPr>
        <p:spPr/>
        <p:txBody>
          <a:bodyPr/>
          <a:lstStyle/>
          <a:p>
            <a:pPr algn="ctr"/>
            <a:r>
              <a:rPr lang="en-US" dirty="0"/>
              <a:t>Business Priorities</a:t>
            </a:r>
            <a:endParaRPr lang="en-IN" dirty="0"/>
          </a:p>
        </p:txBody>
      </p:sp>
      <p:sp>
        <p:nvSpPr>
          <p:cNvPr id="4" name="Content Placeholder 3">
            <a:extLst>
              <a:ext uri="{FF2B5EF4-FFF2-40B4-BE49-F238E27FC236}">
                <a16:creationId xmlns:a16="http://schemas.microsoft.com/office/drawing/2014/main" id="{90267B64-72BB-4143-978B-02FEFDD6B80A}"/>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03F55214-5C7B-4A72-828E-30D6E6B27CFC}"/>
              </a:ext>
            </a:extLst>
          </p:cNvPr>
          <p:cNvPicPr>
            <a:picLocks noChangeAspect="1"/>
          </p:cNvPicPr>
          <p:nvPr/>
        </p:nvPicPr>
        <p:blipFill>
          <a:blip r:embed="rId2"/>
          <a:stretch>
            <a:fillRect/>
          </a:stretch>
        </p:blipFill>
        <p:spPr>
          <a:xfrm>
            <a:off x="671512" y="1825625"/>
            <a:ext cx="10848975" cy="4875212"/>
          </a:xfrm>
          <a:prstGeom prst="rect">
            <a:avLst/>
          </a:prstGeom>
        </p:spPr>
      </p:pic>
    </p:spTree>
    <p:extLst>
      <p:ext uri="{BB962C8B-B14F-4D97-AF65-F5344CB8AC3E}">
        <p14:creationId xmlns:p14="http://schemas.microsoft.com/office/powerpoint/2010/main" val="2282238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BCD4A-3DE2-4B31-B36F-0B7D0919E5AC}"/>
              </a:ext>
            </a:extLst>
          </p:cNvPr>
          <p:cNvSpPr>
            <a:spLocks noGrp="1"/>
          </p:cNvSpPr>
          <p:nvPr>
            <p:ph type="title"/>
          </p:nvPr>
        </p:nvSpPr>
        <p:spPr/>
        <p:txBody>
          <a:bodyPr/>
          <a:lstStyle/>
          <a:p>
            <a:pPr algn="ctr"/>
            <a:r>
              <a:rPr lang="en-US" dirty="0"/>
              <a:t>Complexity to automate</a:t>
            </a:r>
            <a:endParaRPr lang="en-IN" dirty="0"/>
          </a:p>
        </p:txBody>
      </p:sp>
      <p:sp>
        <p:nvSpPr>
          <p:cNvPr id="3" name="Content Placeholder 2">
            <a:extLst>
              <a:ext uri="{FF2B5EF4-FFF2-40B4-BE49-F238E27FC236}">
                <a16:creationId xmlns:a16="http://schemas.microsoft.com/office/drawing/2014/main" id="{71EFDA0D-60DE-4663-8758-DEA2B65AF264}"/>
              </a:ext>
            </a:extLst>
          </p:cNvPr>
          <p:cNvSpPr>
            <a:spLocks noGrp="1"/>
          </p:cNvSpPr>
          <p:nvPr>
            <p:ph idx="1"/>
          </p:nvPr>
        </p:nvSpPr>
        <p:spPr/>
        <p:txBody>
          <a:bodyPr/>
          <a:lstStyle/>
          <a:p>
            <a:r>
              <a:rPr lang="en-US" dirty="0"/>
              <a:t>In the complexity to automate section, you assign an estimated complexity of automating processes after analyzing them. </a:t>
            </a:r>
          </a:p>
          <a:p>
            <a:r>
              <a:rPr lang="en-US" dirty="0"/>
              <a:t>A process can have either a low, medium or high complexity.</a:t>
            </a:r>
            <a:endParaRPr lang="en-IN" dirty="0"/>
          </a:p>
        </p:txBody>
      </p:sp>
    </p:spTree>
    <p:extLst>
      <p:ext uri="{BB962C8B-B14F-4D97-AF65-F5344CB8AC3E}">
        <p14:creationId xmlns:p14="http://schemas.microsoft.com/office/powerpoint/2010/main" val="4289113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AF204-978A-42BF-82F3-33C89BA3FBE8}"/>
              </a:ext>
            </a:extLst>
          </p:cNvPr>
          <p:cNvSpPr>
            <a:spLocks noGrp="1"/>
          </p:cNvSpPr>
          <p:nvPr>
            <p:ph type="title"/>
          </p:nvPr>
        </p:nvSpPr>
        <p:spPr/>
        <p:txBody>
          <a:bodyPr/>
          <a:lstStyle/>
          <a:p>
            <a:pPr algn="ctr"/>
            <a:r>
              <a:rPr lang="en-US" dirty="0"/>
              <a:t>Complexity to automate</a:t>
            </a:r>
            <a:endParaRPr lang="en-IN" dirty="0"/>
          </a:p>
        </p:txBody>
      </p:sp>
      <p:pic>
        <p:nvPicPr>
          <p:cNvPr id="5" name="Content Placeholder 4">
            <a:extLst>
              <a:ext uri="{FF2B5EF4-FFF2-40B4-BE49-F238E27FC236}">
                <a16:creationId xmlns:a16="http://schemas.microsoft.com/office/drawing/2014/main" id="{CC0E69F1-BD90-48F6-B39E-4D92547F7432}"/>
              </a:ext>
            </a:extLst>
          </p:cNvPr>
          <p:cNvPicPr>
            <a:picLocks noGrp="1" noChangeAspect="1"/>
          </p:cNvPicPr>
          <p:nvPr>
            <p:ph idx="1"/>
          </p:nvPr>
        </p:nvPicPr>
        <p:blipFill>
          <a:blip r:embed="rId2"/>
          <a:stretch>
            <a:fillRect/>
          </a:stretch>
        </p:blipFill>
        <p:spPr>
          <a:xfrm>
            <a:off x="2170004" y="1825625"/>
            <a:ext cx="7851992" cy="4351338"/>
          </a:xfrm>
        </p:spPr>
      </p:pic>
    </p:spTree>
    <p:extLst>
      <p:ext uri="{BB962C8B-B14F-4D97-AF65-F5344CB8AC3E}">
        <p14:creationId xmlns:p14="http://schemas.microsoft.com/office/powerpoint/2010/main" val="446345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830DD-C3E4-4A46-8B9A-72671E714B23}"/>
              </a:ext>
            </a:extLst>
          </p:cNvPr>
          <p:cNvSpPr>
            <a:spLocks noGrp="1"/>
          </p:cNvSpPr>
          <p:nvPr>
            <p:ph type="title"/>
          </p:nvPr>
        </p:nvSpPr>
        <p:spPr/>
        <p:txBody>
          <a:bodyPr/>
          <a:lstStyle/>
          <a:p>
            <a:r>
              <a:rPr lang="en-US" dirty="0"/>
              <a:t>Identifying RPA Candidates</a:t>
            </a:r>
            <a:endParaRPr lang="en-IN" dirty="0"/>
          </a:p>
        </p:txBody>
      </p:sp>
      <p:sp>
        <p:nvSpPr>
          <p:cNvPr id="3" name="Content Placeholder 2">
            <a:extLst>
              <a:ext uri="{FF2B5EF4-FFF2-40B4-BE49-F238E27FC236}">
                <a16:creationId xmlns:a16="http://schemas.microsoft.com/office/drawing/2014/main" id="{D7550171-5049-4BFF-B435-8EDB462235BC}"/>
              </a:ext>
            </a:extLst>
          </p:cNvPr>
          <p:cNvSpPr>
            <a:spLocks noGrp="1"/>
          </p:cNvSpPr>
          <p:nvPr>
            <p:ph idx="1"/>
          </p:nvPr>
        </p:nvSpPr>
        <p:spPr/>
        <p:txBody>
          <a:bodyPr/>
          <a:lstStyle/>
          <a:p>
            <a:pPr algn="just"/>
            <a:r>
              <a:rPr lang="en-US" b="0" i="0" dirty="0">
                <a:solidFill>
                  <a:srgbClr val="1F1F1F"/>
                </a:solidFill>
                <a:effectLst/>
                <a:latin typeface="Source Sans Pro" panose="020B0503030403020204" pitchFamily="34" charset="0"/>
              </a:rPr>
              <a:t>The automation pipeline is a series of actions or steps that help you go ahead with your RPA plan. </a:t>
            </a:r>
            <a:endParaRPr lang="en-US" b="0" i="0" dirty="0">
              <a:effectLst/>
              <a:latin typeface="OpenSans"/>
            </a:endParaRPr>
          </a:p>
          <a:p>
            <a:pPr algn="just"/>
            <a:r>
              <a:rPr lang="en-US" b="0" i="0" dirty="0">
                <a:solidFill>
                  <a:srgbClr val="1F1F1F"/>
                </a:solidFill>
                <a:effectLst/>
                <a:latin typeface="Source Sans Pro" panose="020B0503030403020204" pitchFamily="34" charset="0"/>
              </a:rPr>
              <a:t>The steps include: </a:t>
            </a:r>
          </a:p>
          <a:p>
            <a:pPr algn="just">
              <a:buFont typeface="Wingdings" panose="05000000000000000000" pitchFamily="2" charset="2"/>
              <a:buChar char="ü"/>
            </a:pPr>
            <a:r>
              <a:rPr lang="en-US" b="0" i="0" dirty="0">
                <a:solidFill>
                  <a:srgbClr val="1F1F1F"/>
                </a:solidFill>
                <a:effectLst/>
                <a:latin typeface="Source Sans Pro" panose="020B0503030403020204" pitchFamily="34" charset="0"/>
              </a:rPr>
              <a:t>candidate identification </a:t>
            </a:r>
            <a:endParaRPr lang="en-US" dirty="0">
              <a:latin typeface="OpenSans"/>
            </a:endParaRPr>
          </a:p>
          <a:p>
            <a:pPr algn="just">
              <a:buFont typeface="Wingdings" panose="05000000000000000000" pitchFamily="2" charset="2"/>
              <a:buChar char="ü"/>
            </a:pPr>
            <a:r>
              <a:rPr lang="en-US" b="0" i="0" dirty="0">
                <a:solidFill>
                  <a:srgbClr val="1F1F1F"/>
                </a:solidFill>
                <a:effectLst/>
                <a:latin typeface="Source Sans Pro" panose="020B0503030403020204" pitchFamily="34" charset="0"/>
              </a:rPr>
              <a:t>top-level benefit analysis</a:t>
            </a:r>
            <a:endParaRPr lang="en-US" dirty="0">
              <a:solidFill>
                <a:srgbClr val="1F1F1F"/>
              </a:solidFill>
              <a:latin typeface="Source Sans Pro" panose="020B0503030403020204" pitchFamily="34" charset="0"/>
            </a:endParaRPr>
          </a:p>
          <a:p>
            <a:pPr algn="just">
              <a:buFont typeface="Wingdings" panose="05000000000000000000" pitchFamily="2" charset="2"/>
              <a:buChar char="ü"/>
            </a:pPr>
            <a:r>
              <a:rPr lang="en-US" b="0" i="0" dirty="0">
                <a:solidFill>
                  <a:srgbClr val="1F1F1F"/>
                </a:solidFill>
                <a:effectLst/>
                <a:latin typeface="Source Sans Pro" panose="020B0503030403020204" pitchFamily="34" charset="0"/>
              </a:rPr>
              <a:t>candidate prioritization</a:t>
            </a:r>
            <a:endParaRPr lang="en-US" b="0" i="0" dirty="0">
              <a:effectLst/>
              <a:latin typeface="OpenSans"/>
            </a:endParaRPr>
          </a:p>
          <a:p>
            <a:pPr algn="just"/>
            <a:endParaRPr lang="en-IN" dirty="0"/>
          </a:p>
        </p:txBody>
      </p:sp>
    </p:spTree>
    <p:extLst>
      <p:ext uri="{BB962C8B-B14F-4D97-AF65-F5344CB8AC3E}">
        <p14:creationId xmlns:p14="http://schemas.microsoft.com/office/powerpoint/2010/main" val="2836613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E95EF-7980-4229-B0A6-4BEEB4DE9D66}"/>
              </a:ext>
            </a:extLst>
          </p:cNvPr>
          <p:cNvSpPr>
            <a:spLocks noGrp="1"/>
          </p:cNvSpPr>
          <p:nvPr>
            <p:ph type="title"/>
          </p:nvPr>
        </p:nvSpPr>
        <p:spPr/>
        <p:txBody>
          <a:bodyPr/>
          <a:lstStyle/>
          <a:p>
            <a:pPr algn="ctr"/>
            <a:r>
              <a:rPr lang="en-US" dirty="0"/>
              <a:t>Output</a:t>
            </a:r>
            <a:endParaRPr lang="en-IN" dirty="0"/>
          </a:p>
        </p:txBody>
      </p:sp>
      <p:sp>
        <p:nvSpPr>
          <p:cNvPr id="3" name="Content Placeholder 2">
            <a:extLst>
              <a:ext uri="{FF2B5EF4-FFF2-40B4-BE49-F238E27FC236}">
                <a16:creationId xmlns:a16="http://schemas.microsoft.com/office/drawing/2014/main" id="{160225D4-FF12-421D-8721-76577214A75D}"/>
              </a:ext>
            </a:extLst>
          </p:cNvPr>
          <p:cNvSpPr>
            <a:spLocks noGrp="1"/>
          </p:cNvSpPr>
          <p:nvPr>
            <p:ph idx="1"/>
          </p:nvPr>
        </p:nvSpPr>
        <p:spPr/>
        <p:txBody>
          <a:bodyPr>
            <a:normAutofit fontScale="92500" lnSpcReduction="10000"/>
          </a:bodyPr>
          <a:lstStyle/>
          <a:p>
            <a:pPr algn="just"/>
            <a:r>
              <a:rPr lang="en-US" dirty="0"/>
              <a:t>The output section is the last section of the brainstorm sheet. It consists of information related to the outputs of the processes under consideration, and has three components. </a:t>
            </a:r>
          </a:p>
          <a:p>
            <a:pPr algn="just"/>
            <a:r>
              <a:rPr lang="en-US" dirty="0"/>
              <a:t>The first component, business priorities percentage, tells you how closely aligned a process is to your organization's existing business priorities. A higher percentage indicates closer correlation. </a:t>
            </a:r>
          </a:p>
          <a:p>
            <a:pPr algn="just"/>
            <a:r>
              <a:rPr lang="en-US" dirty="0"/>
              <a:t>The second component, manual dollars saved annually refers to the estimated annual dollar savings for your organization by automating a process. </a:t>
            </a:r>
          </a:p>
          <a:p>
            <a:pPr algn="just"/>
            <a:r>
              <a:rPr lang="en-US" dirty="0"/>
              <a:t>The final component, hours saved annually helps you estimate the number of man hours your organization can save annually by automating this process. </a:t>
            </a:r>
            <a:endParaRPr lang="en-IN" dirty="0"/>
          </a:p>
        </p:txBody>
      </p:sp>
    </p:spTree>
    <p:extLst>
      <p:ext uri="{BB962C8B-B14F-4D97-AF65-F5344CB8AC3E}">
        <p14:creationId xmlns:p14="http://schemas.microsoft.com/office/powerpoint/2010/main" val="2944580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275FC-FD89-4BBE-8956-AD55C4C40E09}"/>
              </a:ext>
            </a:extLst>
          </p:cNvPr>
          <p:cNvSpPr>
            <a:spLocks noGrp="1"/>
          </p:cNvSpPr>
          <p:nvPr>
            <p:ph type="title"/>
          </p:nvPr>
        </p:nvSpPr>
        <p:spPr/>
        <p:txBody>
          <a:bodyPr/>
          <a:lstStyle/>
          <a:p>
            <a:pPr algn="ctr"/>
            <a:r>
              <a:rPr lang="en-US" dirty="0"/>
              <a:t>Output</a:t>
            </a:r>
            <a:endParaRPr lang="en-IN" dirty="0"/>
          </a:p>
        </p:txBody>
      </p:sp>
      <p:sp>
        <p:nvSpPr>
          <p:cNvPr id="3" name="Content Placeholder 2">
            <a:extLst>
              <a:ext uri="{FF2B5EF4-FFF2-40B4-BE49-F238E27FC236}">
                <a16:creationId xmlns:a16="http://schemas.microsoft.com/office/drawing/2014/main" id="{6B53AA4B-A8B9-4BFC-ADC8-BB7671A2CF6B}"/>
              </a:ext>
            </a:extLst>
          </p:cNvPr>
          <p:cNvSpPr>
            <a:spLocks noGrp="1"/>
          </p:cNvSpPr>
          <p:nvPr>
            <p:ph idx="1"/>
          </p:nvPr>
        </p:nvSpPr>
        <p:spPr/>
        <p:txBody>
          <a:bodyPr>
            <a:normAutofit fontScale="77500" lnSpcReduction="20000"/>
          </a:bodyPr>
          <a:lstStyle/>
          <a:p>
            <a:pPr algn="just"/>
            <a:r>
              <a:rPr lang="en-US" dirty="0"/>
              <a:t>After analyzing processes on the basis of business priorities, you sort them. The processes are sorted in the sort sheet on the basis of business priority score, manual dollars saved score, or complexity to automate. </a:t>
            </a:r>
          </a:p>
          <a:p>
            <a:pPr algn="just"/>
            <a:r>
              <a:rPr lang="en-US" dirty="0"/>
              <a:t>The sorting by business priority score ranks processes according to their respective alignment to business priorities. Similarly, sorting by manual dollars saved score ranks processes according to the quantum of cost reduction that follows if those processes were automated. And sorting by complexity ranks processes according to the complexity level, and requires you to take either business priority or manual dollars into account as well. You can view the graphical representation of all the processes after sorting as per both these criteria.</a:t>
            </a:r>
          </a:p>
          <a:p>
            <a:pPr algn="just"/>
            <a:r>
              <a:rPr lang="en-US" dirty="0"/>
              <a:t> Please note that in the sorting stage efficiency and productivity are the main priorities. So that's how candidate prioritization can help Logix prioritize processes for automation. Now that the automation pipeline is complete, Logix will also have a better idea about continuing with Robotic Process Automation or RPA implementation.</a:t>
            </a:r>
            <a:endParaRPr lang="en-IN" dirty="0"/>
          </a:p>
        </p:txBody>
      </p:sp>
    </p:spTree>
    <p:extLst>
      <p:ext uri="{BB962C8B-B14F-4D97-AF65-F5344CB8AC3E}">
        <p14:creationId xmlns:p14="http://schemas.microsoft.com/office/powerpoint/2010/main" val="3536075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275FC-FD89-4BBE-8956-AD55C4C40E09}"/>
              </a:ext>
            </a:extLst>
          </p:cNvPr>
          <p:cNvSpPr>
            <a:spLocks noGrp="1"/>
          </p:cNvSpPr>
          <p:nvPr>
            <p:ph type="title"/>
          </p:nvPr>
        </p:nvSpPr>
        <p:spPr/>
        <p:txBody>
          <a:bodyPr/>
          <a:lstStyle/>
          <a:p>
            <a:pPr algn="ctr"/>
            <a:r>
              <a:rPr lang="en-US" dirty="0"/>
              <a:t>Conducting Feasibility Analysis</a:t>
            </a:r>
            <a:endParaRPr lang="en-IN" dirty="0"/>
          </a:p>
        </p:txBody>
      </p:sp>
      <p:sp>
        <p:nvSpPr>
          <p:cNvPr id="3" name="Content Placeholder 2">
            <a:extLst>
              <a:ext uri="{FF2B5EF4-FFF2-40B4-BE49-F238E27FC236}">
                <a16:creationId xmlns:a16="http://schemas.microsoft.com/office/drawing/2014/main" id="{6B53AA4B-A8B9-4BFC-ADC8-BB7671A2CF6B}"/>
              </a:ext>
            </a:extLst>
          </p:cNvPr>
          <p:cNvSpPr>
            <a:spLocks noGrp="1"/>
          </p:cNvSpPr>
          <p:nvPr>
            <p:ph idx="1"/>
          </p:nvPr>
        </p:nvSpPr>
        <p:spPr/>
        <p:txBody>
          <a:bodyPr>
            <a:normAutofit/>
          </a:bodyPr>
          <a:lstStyle/>
          <a:p>
            <a:pPr algn="just"/>
            <a:r>
              <a:rPr lang="en-US" dirty="0"/>
              <a:t>Feasibility analysis for automating any process involves these five steps, gathering of resources, examining the process and noting down the steps, understanding the logic, checking for any elements that can prevent automation, and verifying elements that might require further testing. </a:t>
            </a:r>
          </a:p>
          <a:p>
            <a:pPr algn="just"/>
            <a:r>
              <a:rPr lang="en-US" dirty="0"/>
              <a:t>Let's learn more about the first three steps of feasibility analysis. </a:t>
            </a:r>
          </a:p>
        </p:txBody>
      </p:sp>
    </p:spTree>
    <p:extLst>
      <p:ext uri="{BB962C8B-B14F-4D97-AF65-F5344CB8AC3E}">
        <p14:creationId xmlns:p14="http://schemas.microsoft.com/office/powerpoint/2010/main" val="4134270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7ACB8-41CF-4CC2-B610-8C59503C2865}"/>
              </a:ext>
            </a:extLst>
          </p:cNvPr>
          <p:cNvSpPr>
            <a:spLocks noGrp="1"/>
          </p:cNvSpPr>
          <p:nvPr>
            <p:ph type="title"/>
          </p:nvPr>
        </p:nvSpPr>
        <p:spPr/>
        <p:txBody>
          <a:bodyPr/>
          <a:lstStyle/>
          <a:p>
            <a:r>
              <a:rPr lang="en-US" dirty="0"/>
              <a:t>Conducting Feasibility Analysis</a:t>
            </a:r>
            <a:endParaRPr lang="en-IN" dirty="0"/>
          </a:p>
        </p:txBody>
      </p:sp>
      <p:pic>
        <p:nvPicPr>
          <p:cNvPr id="5" name="Content Placeholder 4">
            <a:extLst>
              <a:ext uri="{FF2B5EF4-FFF2-40B4-BE49-F238E27FC236}">
                <a16:creationId xmlns:a16="http://schemas.microsoft.com/office/drawing/2014/main" id="{AB6A75CB-26E4-434D-AD46-B0F500D43AD2}"/>
              </a:ext>
            </a:extLst>
          </p:cNvPr>
          <p:cNvPicPr>
            <a:picLocks noGrp="1" noChangeAspect="1"/>
          </p:cNvPicPr>
          <p:nvPr>
            <p:ph idx="1"/>
          </p:nvPr>
        </p:nvPicPr>
        <p:blipFill>
          <a:blip r:embed="rId2"/>
          <a:stretch>
            <a:fillRect/>
          </a:stretch>
        </p:blipFill>
        <p:spPr>
          <a:xfrm>
            <a:off x="838199" y="1825625"/>
            <a:ext cx="10081591" cy="4667250"/>
          </a:xfrm>
        </p:spPr>
      </p:pic>
    </p:spTree>
    <p:extLst>
      <p:ext uri="{BB962C8B-B14F-4D97-AF65-F5344CB8AC3E}">
        <p14:creationId xmlns:p14="http://schemas.microsoft.com/office/powerpoint/2010/main" val="2395466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EC0C3-3370-4EBD-A40A-D042AA0F186A}"/>
              </a:ext>
            </a:extLst>
          </p:cNvPr>
          <p:cNvSpPr>
            <a:spLocks noGrp="1"/>
          </p:cNvSpPr>
          <p:nvPr>
            <p:ph type="title"/>
          </p:nvPr>
        </p:nvSpPr>
        <p:spPr/>
        <p:txBody>
          <a:bodyPr/>
          <a:lstStyle/>
          <a:p>
            <a:r>
              <a:rPr lang="en-US" dirty="0"/>
              <a:t>Step 1: Gather Resources</a:t>
            </a:r>
            <a:endParaRPr lang="en-IN" dirty="0"/>
          </a:p>
        </p:txBody>
      </p:sp>
      <p:sp>
        <p:nvSpPr>
          <p:cNvPr id="4" name="Content Placeholder 3">
            <a:extLst>
              <a:ext uri="{FF2B5EF4-FFF2-40B4-BE49-F238E27FC236}">
                <a16:creationId xmlns:a16="http://schemas.microsoft.com/office/drawing/2014/main" id="{E1C77945-6541-4102-9DA5-549FAE69CBAC}"/>
              </a:ext>
            </a:extLst>
          </p:cNvPr>
          <p:cNvSpPr>
            <a:spLocks noGrp="1"/>
          </p:cNvSpPr>
          <p:nvPr>
            <p:ph idx="1"/>
          </p:nvPr>
        </p:nvSpPr>
        <p:spPr/>
        <p:txBody>
          <a:bodyPr>
            <a:normAutofit fontScale="92500" lnSpcReduction="20000"/>
          </a:bodyPr>
          <a:lstStyle/>
          <a:p>
            <a:pPr algn="just"/>
            <a:r>
              <a:rPr lang="en-US" dirty="0"/>
              <a:t>The first step in feasibility analysis is to gather or collect all resources associated with the process being studied. Some of these resources include, subject matter experts. These are the people who have designed the process. </a:t>
            </a:r>
          </a:p>
          <a:p>
            <a:pPr algn="just"/>
            <a:r>
              <a:rPr lang="en-US" dirty="0"/>
              <a:t>Employees, these are the people who are familiar with the process and who perform or use the process. Hardware and software, these are the resources that are needed to carry out the process. For your analysis, you will need to examine the machines, equipment, or computer applications used to implement and execute the process.</a:t>
            </a:r>
          </a:p>
          <a:p>
            <a:pPr algn="just"/>
            <a:r>
              <a:rPr lang="en-US" dirty="0"/>
              <a:t> Both human and non-human resources associated with the process, help you get reliable information about the nature of a process. After gathering the resources, it is crucial to understand how the process is currently carried out manually in your organization.</a:t>
            </a:r>
            <a:endParaRPr lang="en-IN" dirty="0"/>
          </a:p>
          <a:p>
            <a:pPr algn="just"/>
            <a:endParaRPr lang="en-IN" dirty="0"/>
          </a:p>
        </p:txBody>
      </p:sp>
    </p:spTree>
    <p:extLst>
      <p:ext uri="{BB962C8B-B14F-4D97-AF65-F5344CB8AC3E}">
        <p14:creationId xmlns:p14="http://schemas.microsoft.com/office/powerpoint/2010/main" val="3143489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EC0C3-3370-4EBD-A40A-D042AA0F186A}"/>
              </a:ext>
            </a:extLst>
          </p:cNvPr>
          <p:cNvSpPr>
            <a:spLocks noGrp="1"/>
          </p:cNvSpPr>
          <p:nvPr>
            <p:ph type="title"/>
          </p:nvPr>
        </p:nvSpPr>
        <p:spPr/>
        <p:txBody>
          <a:bodyPr/>
          <a:lstStyle/>
          <a:p>
            <a:r>
              <a:rPr lang="en-US" dirty="0"/>
              <a:t>Step 1: Gather Resources</a:t>
            </a:r>
            <a:endParaRPr lang="en-IN" dirty="0"/>
          </a:p>
        </p:txBody>
      </p:sp>
      <p:pic>
        <p:nvPicPr>
          <p:cNvPr id="5" name="Content Placeholder 4">
            <a:extLst>
              <a:ext uri="{FF2B5EF4-FFF2-40B4-BE49-F238E27FC236}">
                <a16:creationId xmlns:a16="http://schemas.microsoft.com/office/drawing/2014/main" id="{5534C1BF-7972-4E6F-9047-AF476E3D7DF3}"/>
              </a:ext>
            </a:extLst>
          </p:cNvPr>
          <p:cNvPicPr>
            <a:picLocks noGrp="1" noChangeAspect="1"/>
          </p:cNvPicPr>
          <p:nvPr>
            <p:ph idx="1"/>
          </p:nvPr>
        </p:nvPicPr>
        <p:blipFill>
          <a:blip r:embed="rId2"/>
          <a:stretch>
            <a:fillRect/>
          </a:stretch>
        </p:blipFill>
        <p:spPr>
          <a:xfrm>
            <a:off x="838200" y="1825625"/>
            <a:ext cx="10717696" cy="4667250"/>
          </a:xfrm>
        </p:spPr>
      </p:pic>
    </p:spTree>
    <p:extLst>
      <p:ext uri="{BB962C8B-B14F-4D97-AF65-F5344CB8AC3E}">
        <p14:creationId xmlns:p14="http://schemas.microsoft.com/office/powerpoint/2010/main" val="2240854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C82-1C08-4FEA-A08E-3B716864F3B2}"/>
              </a:ext>
            </a:extLst>
          </p:cNvPr>
          <p:cNvSpPr>
            <a:spLocks noGrp="1"/>
          </p:cNvSpPr>
          <p:nvPr>
            <p:ph type="title"/>
          </p:nvPr>
        </p:nvSpPr>
        <p:spPr/>
        <p:txBody>
          <a:bodyPr/>
          <a:lstStyle/>
          <a:p>
            <a:r>
              <a:rPr lang="en-US" dirty="0"/>
              <a:t>Step2: Examine the process and note down the steps</a:t>
            </a:r>
            <a:endParaRPr lang="en-IN" dirty="0"/>
          </a:p>
        </p:txBody>
      </p:sp>
      <p:pic>
        <p:nvPicPr>
          <p:cNvPr id="5" name="Content Placeholder 4">
            <a:extLst>
              <a:ext uri="{FF2B5EF4-FFF2-40B4-BE49-F238E27FC236}">
                <a16:creationId xmlns:a16="http://schemas.microsoft.com/office/drawing/2014/main" id="{3EFDC3C1-4185-4B63-8A9A-D27C93AEACF1}"/>
              </a:ext>
            </a:extLst>
          </p:cNvPr>
          <p:cNvPicPr>
            <a:picLocks noGrp="1" noChangeAspect="1"/>
          </p:cNvPicPr>
          <p:nvPr>
            <p:ph idx="1"/>
          </p:nvPr>
        </p:nvPicPr>
        <p:blipFill>
          <a:blip r:embed="rId2"/>
          <a:stretch>
            <a:fillRect/>
          </a:stretch>
        </p:blipFill>
        <p:spPr>
          <a:xfrm>
            <a:off x="838200" y="1825625"/>
            <a:ext cx="10515599" cy="4351338"/>
          </a:xfrm>
        </p:spPr>
      </p:pic>
    </p:spTree>
    <p:extLst>
      <p:ext uri="{BB962C8B-B14F-4D97-AF65-F5344CB8AC3E}">
        <p14:creationId xmlns:p14="http://schemas.microsoft.com/office/powerpoint/2010/main" val="3288325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947B-AE94-4976-856F-E4FC950A8D98}"/>
              </a:ext>
            </a:extLst>
          </p:cNvPr>
          <p:cNvSpPr>
            <a:spLocks noGrp="1"/>
          </p:cNvSpPr>
          <p:nvPr>
            <p:ph type="title"/>
          </p:nvPr>
        </p:nvSpPr>
        <p:spPr/>
        <p:txBody>
          <a:bodyPr/>
          <a:lstStyle/>
          <a:p>
            <a:r>
              <a:rPr lang="en-US" dirty="0"/>
              <a:t>Step3: Understand the logic</a:t>
            </a:r>
            <a:endParaRPr lang="en-IN" dirty="0"/>
          </a:p>
        </p:txBody>
      </p:sp>
      <p:pic>
        <p:nvPicPr>
          <p:cNvPr id="5" name="Content Placeholder 4">
            <a:extLst>
              <a:ext uri="{FF2B5EF4-FFF2-40B4-BE49-F238E27FC236}">
                <a16:creationId xmlns:a16="http://schemas.microsoft.com/office/drawing/2014/main" id="{FC37DC1C-62D4-45EC-9B79-AB1150A2A337}"/>
              </a:ext>
            </a:extLst>
          </p:cNvPr>
          <p:cNvPicPr>
            <a:picLocks noGrp="1" noChangeAspect="1"/>
          </p:cNvPicPr>
          <p:nvPr>
            <p:ph idx="1"/>
          </p:nvPr>
        </p:nvPicPr>
        <p:blipFill>
          <a:blip r:embed="rId2"/>
          <a:stretch>
            <a:fillRect/>
          </a:stretch>
        </p:blipFill>
        <p:spPr>
          <a:xfrm>
            <a:off x="838200" y="1825625"/>
            <a:ext cx="10515600" cy="4351338"/>
          </a:xfrm>
        </p:spPr>
      </p:pic>
    </p:spTree>
    <p:extLst>
      <p:ext uri="{BB962C8B-B14F-4D97-AF65-F5344CB8AC3E}">
        <p14:creationId xmlns:p14="http://schemas.microsoft.com/office/powerpoint/2010/main" val="3819866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4F7F7-060F-4691-A87B-93000A5B6C1D}"/>
              </a:ext>
            </a:extLst>
          </p:cNvPr>
          <p:cNvSpPr>
            <a:spLocks noGrp="1"/>
          </p:cNvSpPr>
          <p:nvPr>
            <p:ph type="title"/>
          </p:nvPr>
        </p:nvSpPr>
        <p:spPr/>
        <p:txBody>
          <a:bodyPr/>
          <a:lstStyle/>
          <a:p>
            <a:r>
              <a:rPr lang="en-US" dirty="0"/>
              <a:t>Step4: Check for any element that might prevent automation</a:t>
            </a:r>
            <a:endParaRPr lang="en-IN" dirty="0"/>
          </a:p>
        </p:txBody>
      </p:sp>
      <p:sp>
        <p:nvSpPr>
          <p:cNvPr id="3" name="Content Placeholder 2">
            <a:extLst>
              <a:ext uri="{FF2B5EF4-FFF2-40B4-BE49-F238E27FC236}">
                <a16:creationId xmlns:a16="http://schemas.microsoft.com/office/drawing/2014/main" id="{3DB23BAA-C997-4FEB-8545-4A6FFBF28A7C}"/>
              </a:ext>
            </a:extLst>
          </p:cNvPr>
          <p:cNvSpPr>
            <a:spLocks noGrp="1"/>
          </p:cNvSpPr>
          <p:nvPr>
            <p:ph idx="1"/>
          </p:nvPr>
        </p:nvSpPr>
        <p:spPr/>
        <p:txBody>
          <a:bodyPr/>
          <a:lstStyle/>
          <a:p>
            <a:pPr algn="just"/>
            <a:r>
              <a:rPr lang="en-US" dirty="0"/>
              <a:t>Let's see how they perform the last two steps. Checking for elements that might prevent automation is the fourth step of feasibility analysis. Processes that include elements such as judgment calls, fuzzy logic, handwritten documents, mandatory date pickers, and captcha codes prevent automation. For instance, if the process involves making decisions based on an employee's experience, it is not possible to automate the process. In the case of fuzzy logic, when a process involves steps that do not have a definite yes or no answer, it is difficult to automate the process. Processes involving handwritten documents cannot be automated either because automation cannot generate handwritten documents. </a:t>
            </a:r>
            <a:endParaRPr lang="en-IN" dirty="0"/>
          </a:p>
        </p:txBody>
      </p:sp>
    </p:spTree>
    <p:extLst>
      <p:ext uri="{BB962C8B-B14F-4D97-AF65-F5344CB8AC3E}">
        <p14:creationId xmlns:p14="http://schemas.microsoft.com/office/powerpoint/2010/main" val="3578982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F2E0C-FBA7-477B-A015-8BDA72922559}"/>
              </a:ext>
            </a:extLst>
          </p:cNvPr>
          <p:cNvSpPr>
            <a:spLocks noGrp="1"/>
          </p:cNvSpPr>
          <p:nvPr>
            <p:ph type="title"/>
          </p:nvPr>
        </p:nvSpPr>
        <p:spPr/>
        <p:txBody>
          <a:bodyPr/>
          <a:lstStyle/>
          <a:p>
            <a:r>
              <a:rPr lang="en-US" dirty="0"/>
              <a:t>Step4: Check for any element that might prevent automation</a:t>
            </a:r>
            <a:endParaRPr lang="en-IN" dirty="0"/>
          </a:p>
        </p:txBody>
      </p:sp>
      <p:pic>
        <p:nvPicPr>
          <p:cNvPr id="5" name="Content Placeholder 4">
            <a:extLst>
              <a:ext uri="{FF2B5EF4-FFF2-40B4-BE49-F238E27FC236}">
                <a16:creationId xmlns:a16="http://schemas.microsoft.com/office/drawing/2014/main" id="{CEED1FCE-7351-4747-9C53-34EC9130E8F6}"/>
              </a:ext>
            </a:extLst>
          </p:cNvPr>
          <p:cNvPicPr>
            <a:picLocks noGrp="1" noChangeAspect="1"/>
          </p:cNvPicPr>
          <p:nvPr>
            <p:ph idx="1"/>
          </p:nvPr>
        </p:nvPicPr>
        <p:blipFill>
          <a:blip r:embed="rId2"/>
          <a:stretch>
            <a:fillRect/>
          </a:stretch>
        </p:blipFill>
        <p:spPr>
          <a:xfrm>
            <a:off x="838200" y="1825625"/>
            <a:ext cx="10515600" cy="4351338"/>
          </a:xfrm>
        </p:spPr>
      </p:pic>
    </p:spTree>
    <p:extLst>
      <p:ext uri="{BB962C8B-B14F-4D97-AF65-F5344CB8AC3E}">
        <p14:creationId xmlns:p14="http://schemas.microsoft.com/office/powerpoint/2010/main" val="350022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1AE32-4206-483F-8472-8050716BA36D}"/>
              </a:ext>
            </a:extLst>
          </p:cNvPr>
          <p:cNvSpPr>
            <a:spLocks noGrp="1"/>
          </p:cNvSpPr>
          <p:nvPr>
            <p:ph type="title"/>
          </p:nvPr>
        </p:nvSpPr>
        <p:spPr/>
        <p:txBody>
          <a:bodyPr/>
          <a:lstStyle/>
          <a:p>
            <a:r>
              <a:rPr lang="en-US" dirty="0"/>
              <a:t>Identifying RPA Candidates</a:t>
            </a:r>
            <a:endParaRPr lang="en-IN" dirty="0"/>
          </a:p>
        </p:txBody>
      </p:sp>
      <p:sp>
        <p:nvSpPr>
          <p:cNvPr id="3" name="Content Placeholder 2">
            <a:extLst>
              <a:ext uri="{FF2B5EF4-FFF2-40B4-BE49-F238E27FC236}">
                <a16:creationId xmlns:a16="http://schemas.microsoft.com/office/drawing/2014/main" id="{BF38083A-914A-4A9B-B4DC-DCC0D996E89F}"/>
              </a:ext>
            </a:extLst>
          </p:cNvPr>
          <p:cNvSpPr>
            <a:spLocks noGrp="1"/>
          </p:cNvSpPr>
          <p:nvPr>
            <p:ph idx="1"/>
          </p:nvPr>
        </p:nvSpPr>
        <p:spPr/>
        <p:txBody>
          <a:bodyPr>
            <a:normAutofit/>
          </a:bodyPr>
          <a:lstStyle/>
          <a:p>
            <a:pPr algn="just"/>
            <a:r>
              <a:rPr lang="en-US" b="0" i="0" dirty="0">
                <a:solidFill>
                  <a:srgbClr val="1F1F1F"/>
                </a:solidFill>
                <a:effectLst/>
                <a:latin typeface="Source Sans Pro" panose="020B0503030403020204" pitchFamily="34" charset="0"/>
              </a:rPr>
              <a:t> In the candidate identification steps, you identify processes that can be automated or candidates for automation from a bigger set of candidate processes. </a:t>
            </a:r>
          </a:p>
          <a:p>
            <a:pPr algn="just"/>
            <a:r>
              <a:rPr lang="en-US" dirty="0">
                <a:solidFill>
                  <a:srgbClr val="1F1F1F"/>
                </a:solidFill>
                <a:latin typeface="Source Sans Pro" panose="020B0503030403020204" pitchFamily="34" charset="0"/>
              </a:rPr>
              <a:t>I</a:t>
            </a:r>
            <a:r>
              <a:rPr lang="en-US" b="0" i="0" dirty="0">
                <a:solidFill>
                  <a:srgbClr val="1F1F1F"/>
                </a:solidFill>
                <a:effectLst/>
                <a:latin typeface="Source Sans Pro" panose="020B0503030403020204" pitchFamily="34" charset="0"/>
              </a:rPr>
              <a:t>n the top level benefit analysis steps, </a:t>
            </a:r>
            <a:r>
              <a:rPr lang="en-US" dirty="0">
                <a:latin typeface="OpenSans"/>
              </a:rPr>
              <a:t> </a:t>
            </a:r>
            <a:r>
              <a:rPr lang="en-US" b="0" i="0" dirty="0">
                <a:solidFill>
                  <a:srgbClr val="1F1F1F"/>
                </a:solidFill>
                <a:effectLst/>
                <a:latin typeface="Source Sans Pro" panose="020B0503030403020204" pitchFamily="34" charset="0"/>
              </a:rPr>
              <a:t>you list and weigh </a:t>
            </a:r>
            <a:r>
              <a:rPr lang="en-US" dirty="0">
                <a:latin typeface="OpenSans"/>
              </a:rPr>
              <a:t> </a:t>
            </a:r>
            <a:r>
              <a:rPr lang="en-US" b="0" i="0" dirty="0">
                <a:solidFill>
                  <a:srgbClr val="1F1F1F"/>
                </a:solidFill>
                <a:effectLst/>
                <a:latin typeface="Source Sans Pro" panose="020B0503030403020204" pitchFamily="34" charset="0"/>
              </a:rPr>
              <a:t>the business priorities of the organization based on its focus areas.</a:t>
            </a:r>
          </a:p>
          <a:p>
            <a:pPr algn="just"/>
            <a:r>
              <a:rPr lang="en-US" b="0" i="0" dirty="0">
                <a:solidFill>
                  <a:srgbClr val="1F1F1F"/>
                </a:solidFill>
                <a:effectLst/>
                <a:latin typeface="Source Sans Pro" panose="020B0503030403020204" pitchFamily="34" charset="0"/>
              </a:rPr>
              <a:t>Once you have analyzed  all processes and collected all the results, </a:t>
            </a:r>
            <a:r>
              <a:rPr lang="en-US" dirty="0">
                <a:latin typeface="OpenSans"/>
              </a:rPr>
              <a:t> </a:t>
            </a:r>
            <a:r>
              <a:rPr lang="en-US" b="0" i="0" dirty="0">
                <a:solidFill>
                  <a:srgbClr val="1F1F1F"/>
                </a:solidFill>
                <a:effectLst/>
                <a:latin typeface="Source Sans Pro" panose="020B0503030403020204" pitchFamily="34" charset="0"/>
              </a:rPr>
              <a:t>you list the processes in </a:t>
            </a:r>
            <a:r>
              <a:rPr lang="en-US" dirty="0">
                <a:latin typeface="OpenSans"/>
              </a:rPr>
              <a:t> </a:t>
            </a:r>
            <a:r>
              <a:rPr lang="en-US" b="0" i="0" dirty="0">
                <a:solidFill>
                  <a:srgbClr val="1F1F1F"/>
                </a:solidFill>
                <a:effectLst/>
                <a:latin typeface="Source Sans Pro" panose="020B0503030403020204" pitchFamily="34" charset="0"/>
              </a:rPr>
              <a:t>the order of priority for automation, during the candidate prioritization steps.</a:t>
            </a:r>
            <a:endParaRPr lang="en-US" b="0" i="0" dirty="0">
              <a:effectLst/>
              <a:latin typeface="OpenSans"/>
            </a:endParaRPr>
          </a:p>
          <a:p>
            <a:pPr algn="just"/>
            <a:endParaRPr lang="en-US" b="0" i="0" dirty="0">
              <a:effectLst/>
              <a:latin typeface="OpenSans"/>
            </a:endParaRPr>
          </a:p>
          <a:p>
            <a:pPr algn="just"/>
            <a:endParaRPr lang="en-US" b="0" i="0" dirty="0">
              <a:effectLst/>
              <a:latin typeface="OpenSans"/>
            </a:endParaRPr>
          </a:p>
          <a:p>
            <a:pPr algn="just"/>
            <a:endParaRPr lang="en-IN" dirty="0"/>
          </a:p>
        </p:txBody>
      </p:sp>
    </p:spTree>
    <p:extLst>
      <p:ext uri="{BB962C8B-B14F-4D97-AF65-F5344CB8AC3E}">
        <p14:creationId xmlns:p14="http://schemas.microsoft.com/office/powerpoint/2010/main" val="13914600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4305-B0D6-4FAB-B854-F3DDBE6CDF88}"/>
              </a:ext>
            </a:extLst>
          </p:cNvPr>
          <p:cNvSpPr>
            <a:spLocks noGrp="1"/>
          </p:cNvSpPr>
          <p:nvPr>
            <p:ph type="title"/>
          </p:nvPr>
        </p:nvSpPr>
        <p:spPr/>
        <p:txBody>
          <a:bodyPr/>
          <a:lstStyle/>
          <a:p>
            <a:r>
              <a:rPr lang="en-US" dirty="0"/>
              <a:t>Step4: Check for any element that might prevent automation</a:t>
            </a:r>
            <a:endParaRPr lang="en-IN" dirty="0"/>
          </a:p>
        </p:txBody>
      </p:sp>
      <p:sp>
        <p:nvSpPr>
          <p:cNvPr id="3" name="Content Placeholder 2">
            <a:extLst>
              <a:ext uri="{FF2B5EF4-FFF2-40B4-BE49-F238E27FC236}">
                <a16:creationId xmlns:a16="http://schemas.microsoft.com/office/drawing/2014/main" id="{F2F39F28-DC84-4F11-9F91-21BAABEAD756}"/>
              </a:ext>
            </a:extLst>
          </p:cNvPr>
          <p:cNvSpPr>
            <a:spLocks noGrp="1"/>
          </p:cNvSpPr>
          <p:nvPr>
            <p:ph idx="1"/>
          </p:nvPr>
        </p:nvSpPr>
        <p:spPr/>
        <p:txBody>
          <a:bodyPr>
            <a:normAutofit/>
          </a:bodyPr>
          <a:lstStyle/>
          <a:p>
            <a:pPr algn="just"/>
            <a:r>
              <a:rPr lang="en-US" dirty="0"/>
              <a:t>Similarly, if a process involves actions such as asking the employee to select dates from a given list of dates, and this choice depends on the employee's experience, it is difficult to automate it. What about captcha codes? Since captcha codes are basically used to prevent automation, a process that involves the entering of captcha codes cannot be automated. </a:t>
            </a:r>
            <a:endParaRPr lang="en-IN" dirty="0"/>
          </a:p>
        </p:txBody>
      </p:sp>
    </p:spTree>
    <p:extLst>
      <p:ext uri="{BB962C8B-B14F-4D97-AF65-F5344CB8AC3E}">
        <p14:creationId xmlns:p14="http://schemas.microsoft.com/office/powerpoint/2010/main" val="109949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6D421-334B-4158-8131-9E05DD342770}"/>
              </a:ext>
            </a:extLst>
          </p:cNvPr>
          <p:cNvSpPr>
            <a:spLocks noGrp="1"/>
          </p:cNvSpPr>
          <p:nvPr>
            <p:ph type="title"/>
          </p:nvPr>
        </p:nvSpPr>
        <p:spPr/>
        <p:txBody>
          <a:bodyPr/>
          <a:lstStyle/>
          <a:p>
            <a:r>
              <a:rPr lang="en-US" dirty="0"/>
              <a:t>Step 5: Verify elements that might require further testing</a:t>
            </a:r>
            <a:endParaRPr lang="en-IN" dirty="0"/>
          </a:p>
        </p:txBody>
      </p:sp>
      <p:pic>
        <p:nvPicPr>
          <p:cNvPr id="5" name="Content Placeholder 4">
            <a:extLst>
              <a:ext uri="{FF2B5EF4-FFF2-40B4-BE49-F238E27FC236}">
                <a16:creationId xmlns:a16="http://schemas.microsoft.com/office/drawing/2014/main" id="{865B17B6-3480-4275-857D-DF9FE5E1E36B}"/>
              </a:ext>
            </a:extLst>
          </p:cNvPr>
          <p:cNvPicPr>
            <a:picLocks noGrp="1" noChangeAspect="1"/>
          </p:cNvPicPr>
          <p:nvPr>
            <p:ph idx="1"/>
          </p:nvPr>
        </p:nvPicPr>
        <p:blipFill>
          <a:blip r:embed="rId2"/>
          <a:stretch>
            <a:fillRect/>
          </a:stretch>
        </p:blipFill>
        <p:spPr>
          <a:xfrm>
            <a:off x="838200" y="1825625"/>
            <a:ext cx="10515599" cy="4351338"/>
          </a:xfrm>
        </p:spPr>
      </p:pic>
    </p:spTree>
    <p:extLst>
      <p:ext uri="{BB962C8B-B14F-4D97-AF65-F5344CB8AC3E}">
        <p14:creationId xmlns:p14="http://schemas.microsoft.com/office/powerpoint/2010/main" val="2890892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A8595-2DC6-4452-8797-A518553B8913}"/>
              </a:ext>
            </a:extLst>
          </p:cNvPr>
          <p:cNvSpPr>
            <a:spLocks noGrp="1"/>
          </p:cNvSpPr>
          <p:nvPr>
            <p:ph type="title"/>
          </p:nvPr>
        </p:nvSpPr>
        <p:spPr/>
        <p:txBody>
          <a:bodyPr/>
          <a:lstStyle/>
          <a:p>
            <a:r>
              <a:rPr lang="en-US"/>
              <a:t>Step5:Step 5: Verify elements that might require further testing </a:t>
            </a:r>
            <a:endParaRPr lang="en-IN" dirty="0"/>
          </a:p>
        </p:txBody>
      </p:sp>
      <p:sp>
        <p:nvSpPr>
          <p:cNvPr id="3" name="Content Placeholder 2">
            <a:extLst>
              <a:ext uri="{FF2B5EF4-FFF2-40B4-BE49-F238E27FC236}">
                <a16:creationId xmlns:a16="http://schemas.microsoft.com/office/drawing/2014/main" id="{DD936AE4-2217-4EA8-8876-16AF17524FE7}"/>
              </a:ext>
            </a:extLst>
          </p:cNvPr>
          <p:cNvSpPr>
            <a:spLocks noGrp="1"/>
          </p:cNvSpPr>
          <p:nvPr>
            <p:ph idx="1"/>
          </p:nvPr>
        </p:nvSpPr>
        <p:spPr/>
        <p:txBody>
          <a:bodyPr>
            <a:normAutofit fontScale="92500" lnSpcReduction="10000"/>
          </a:bodyPr>
          <a:lstStyle/>
          <a:p>
            <a:pPr algn="just"/>
            <a:r>
              <a:rPr lang="en-US" dirty="0"/>
              <a:t>In the fifth and final step of feasibility analysis, you should verify if there are any elements in the process that might require additional testing before automating the process. Such elements include Java, Flash, Citrix or ActiveX applications, scanned documents, and cycle time constraints. Due to the nature of technologies such as Java, Flash, Citrix, or ActiveX applications, any programs or tools running applications based on these technologies will need further testing. Similarly, because optical character reader or OCR software is not 100 percent accurate, you might need manual intervention for analyzing scanned documents.</a:t>
            </a:r>
          </a:p>
          <a:p>
            <a:pPr algn="just"/>
            <a:r>
              <a:rPr lang="en-US" dirty="0"/>
              <a:t>In cases step within a process needs to be completed within a certain amount of time or depends on inputs from other resources, it is difficult to automate the process directly. Further analysis will be needed before automating it. This completes the five steps of feasibility analysis.</a:t>
            </a:r>
          </a:p>
          <a:p>
            <a:pPr algn="just"/>
            <a:endParaRPr lang="en-IN" dirty="0"/>
          </a:p>
        </p:txBody>
      </p:sp>
    </p:spTree>
    <p:extLst>
      <p:ext uri="{BB962C8B-B14F-4D97-AF65-F5344CB8AC3E}">
        <p14:creationId xmlns:p14="http://schemas.microsoft.com/office/powerpoint/2010/main" val="1189806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3ECA-4BD3-4D91-92EE-CAFF93BDCE21}"/>
              </a:ext>
            </a:extLst>
          </p:cNvPr>
          <p:cNvSpPr>
            <a:spLocks noGrp="1"/>
          </p:cNvSpPr>
          <p:nvPr>
            <p:ph type="title"/>
          </p:nvPr>
        </p:nvSpPr>
        <p:spPr/>
        <p:txBody>
          <a:bodyPr/>
          <a:lstStyle/>
          <a:p>
            <a:r>
              <a:rPr lang="en-US" dirty="0"/>
              <a:t>Performing Complexity Assessment</a:t>
            </a:r>
            <a:endParaRPr lang="en-IN" dirty="0"/>
          </a:p>
        </p:txBody>
      </p:sp>
      <p:sp>
        <p:nvSpPr>
          <p:cNvPr id="3" name="Content Placeholder 2">
            <a:extLst>
              <a:ext uri="{FF2B5EF4-FFF2-40B4-BE49-F238E27FC236}">
                <a16:creationId xmlns:a16="http://schemas.microsoft.com/office/drawing/2014/main" id="{DA783048-AB9C-4530-8EE8-874A45ABC6E3}"/>
              </a:ext>
            </a:extLst>
          </p:cNvPr>
          <p:cNvSpPr>
            <a:spLocks noGrp="1"/>
          </p:cNvSpPr>
          <p:nvPr>
            <p:ph idx="1"/>
          </p:nvPr>
        </p:nvSpPr>
        <p:spPr/>
        <p:txBody>
          <a:bodyPr>
            <a:normAutofit lnSpcReduction="10000"/>
          </a:bodyPr>
          <a:lstStyle/>
          <a:p>
            <a:pPr algn="just"/>
            <a:r>
              <a:rPr lang="en-US" dirty="0"/>
              <a:t>Let's now explore the complexity calculator to understand how it is used. Let us go back to the example of the technology firm Logix. Here, the finance department is planning to automate few processes during the handling of salary slips, so that the department heads can plan the profit and loss or P&amp;L better. To do this, you will first calculate the complexity of this automation task. To do so, you will need to gather some information on the process, this information is entered in the input metrics. </a:t>
            </a:r>
          </a:p>
          <a:p>
            <a:pPr algn="just"/>
            <a:r>
              <a:rPr lang="en-US" dirty="0"/>
              <a:t>Let us see how Logix defines the input and output metrics. As you have just learned, the user input required section contains input metric fields.</a:t>
            </a:r>
            <a:endParaRPr lang="en-IN" dirty="0"/>
          </a:p>
        </p:txBody>
      </p:sp>
    </p:spTree>
    <p:extLst>
      <p:ext uri="{BB962C8B-B14F-4D97-AF65-F5344CB8AC3E}">
        <p14:creationId xmlns:p14="http://schemas.microsoft.com/office/powerpoint/2010/main" val="2867565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CADA-D976-434D-97CD-8D16CCB6852A}"/>
              </a:ext>
            </a:extLst>
          </p:cNvPr>
          <p:cNvSpPr>
            <a:spLocks noGrp="1"/>
          </p:cNvSpPr>
          <p:nvPr>
            <p:ph type="title"/>
          </p:nvPr>
        </p:nvSpPr>
        <p:spPr/>
        <p:txBody>
          <a:bodyPr/>
          <a:lstStyle/>
          <a:p>
            <a:r>
              <a:rPr lang="en-US" dirty="0"/>
              <a:t>Performing Complexity Assessment</a:t>
            </a:r>
            <a:br>
              <a:rPr lang="en-US" dirty="0"/>
            </a:br>
            <a:r>
              <a:rPr lang="en-US" dirty="0"/>
              <a:t>(Input and Output Metrics)</a:t>
            </a:r>
            <a:endParaRPr lang="en-IN" dirty="0"/>
          </a:p>
        </p:txBody>
      </p:sp>
      <p:pic>
        <p:nvPicPr>
          <p:cNvPr id="5" name="Content Placeholder 4">
            <a:extLst>
              <a:ext uri="{FF2B5EF4-FFF2-40B4-BE49-F238E27FC236}">
                <a16:creationId xmlns:a16="http://schemas.microsoft.com/office/drawing/2014/main" id="{0D56EF9C-E6DE-4037-B257-9AD42A74CB0E}"/>
              </a:ext>
            </a:extLst>
          </p:cNvPr>
          <p:cNvPicPr>
            <a:picLocks noGrp="1" noChangeAspect="1"/>
          </p:cNvPicPr>
          <p:nvPr>
            <p:ph idx="1"/>
          </p:nvPr>
        </p:nvPicPr>
        <p:blipFill>
          <a:blip r:embed="rId2"/>
          <a:stretch>
            <a:fillRect/>
          </a:stretch>
        </p:blipFill>
        <p:spPr>
          <a:xfrm>
            <a:off x="622852" y="1866456"/>
            <a:ext cx="10730948" cy="4269675"/>
          </a:xfrm>
        </p:spPr>
      </p:pic>
    </p:spTree>
    <p:extLst>
      <p:ext uri="{BB962C8B-B14F-4D97-AF65-F5344CB8AC3E}">
        <p14:creationId xmlns:p14="http://schemas.microsoft.com/office/powerpoint/2010/main" val="837321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6B2F3-0FF1-4AC6-B42D-428356955913}"/>
              </a:ext>
            </a:extLst>
          </p:cNvPr>
          <p:cNvSpPr>
            <a:spLocks noGrp="1"/>
          </p:cNvSpPr>
          <p:nvPr>
            <p:ph type="title"/>
          </p:nvPr>
        </p:nvSpPr>
        <p:spPr/>
        <p:txBody>
          <a:bodyPr/>
          <a:lstStyle/>
          <a:p>
            <a:pPr algn="ctr"/>
            <a:r>
              <a:rPr lang="en-US" dirty="0"/>
              <a:t>Input Metrics </a:t>
            </a:r>
            <a:endParaRPr lang="en-IN" dirty="0"/>
          </a:p>
        </p:txBody>
      </p:sp>
      <p:pic>
        <p:nvPicPr>
          <p:cNvPr id="5" name="Content Placeholder 4">
            <a:extLst>
              <a:ext uri="{FF2B5EF4-FFF2-40B4-BE49-F238E27FC236}">
                <a16:creationId xmlns:a16="http://schemas.microsoft.com/office/drawing/2014/main" id="{D05270C1-C39B-4DFB-8EC6-6FB3C171D1D8}"/>
              </a:ext>
            </a:extLst>
          </p:cNvPr>
          <p:cNvPicPr>
            <a:picLocks noGrp="1" noChangeAspect="1"/>
          </p:cNvPicPr>
          <p:nvPr>
            <p:ph idx="1"/>
          </p:nvPr>
        </p:nvPicPr>
        <p:blipFill>
          <a:blip r:embed="rId2"/>
          <a:stretch>
            <a:fillRect/>
          </a:stretch>
        </p:blipFill>
        <p:spPr>
          <a:xfrm>
            <a:off x="3101009" y="1825625"/>
            <a:ext cx="5380382" cy="4351338"/>
          </a:xfrm>
        </p:spPr>
      </p:pic>
    </p:spTree>
    <p:extLst>
      <p:ext uri="{BB962C8B-B14F-4D97-AF65-F5344CB8AC3E}">
        <p14:creationId xmlns:p14="http://schemas.microsoft.com/office/powerpoint/2010/main" val="1769592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572E-2C79-4568-B408-95608E0B7436}"/>
              </a:ext>
            </a:extLst>
          </p:cNvPr>
          <p:cNvSpPr>
            <a:spLocks noGrp="1"/>
          </p:cNvSpPr>
          <p:nvPr>
            <p:ph type="title"/>
          </p:nvPr>
        </p:nvSpPr>
        <p:spPr/>
        <p:txBody>
          <a:bodyPr/>
          <a:lstStyle/>
          <a:p>
            <a:pPr algn="ctr"/>
            <a:r>
              <a:rPr lang="en-US" dirty="0"/>
              <a:t>Input Metrics</a:t>
            </a:r>
            <a:endParaRPr lang="en-IN" dirty="0"/>
          </a:p>
        </p:txBody>
      </p:sp>
      <p:sp>
        <p:nvSpPr>
          <p:cNvPr id="3" name="Content Placeholder 2">
            <a:extLst>
              <a:ext uri="{FF2B5EF4-FFF2-40B4-BE49-F238E27FC236}">
                <a16:creationId xmlns:a16="http://schemas.microsoft.com/office/drawing/2014/main" id="{F9BF2F86-5DB7-486A-9911-B1477126AEB5}"/>
              </a:ext>
            </a:extLst>
          </p:cNvPr>
          <p:cNvSpPr>
            <a:spLocks noGrp="1"/>
          </p:cNvSpPr>
          <p:nvPr>
            <p:ph idx="1"/>
          </p:nvPr>
        </p:nvSpPr>
        <p:spPr/>
        <p:txBody>
          <a:bodyPr/>
          <a:lstStyle/>
          <a:p>
            <a:pPr algn="just"/>
            <a:r>
              <a:rPr lang="en-US" dirty="0"/>
              <a:t> To begin, work with your team to find out the </a:t>
            </a:r>
            <a:r>
              <a:rPr lang="en-US" b="1" dirty="0"/>
              <a:t>names of the processes</a:t>
            </a:r>
            <a:r>
              <a:rPr lang="en-US" dirty="0"/>
              <a:t> that have been prioritized for automation. </a:t>
            </a:r>
          </a:p>
          <a:p>
            <a:pPr algn="just"/>
            <a:r>
              <a:rPr lang="en-US" dirty="0"/>
              <a:t>Next, find out </a:t>
            </a:r>
            <a:r>
              <a:rPr lang="en-US" b="1" dirty="0"/>
              <a:t>how many hours an employee </a:t>
            </a:r>
            <a:r>
              <a:rPr lang="en-US" dirty="0"/>
              <a:t>spends on the process per month which is the manual hours. </a:t>
            </a:r>
          </a:p>
          <a:p>
            <a:pPr algn="just"/>
            <a:r>
              <a:rPr lang="en-US" dirty="0"/>
              <a:t>For example, let us assume that an employee in the finance department at </a:t>
            </a:r>
            <a:r>
              <a:rPr lang="en-US" dirty="0" err="1"/>
              <a:t>logix</a:t>
            </a:r>
            <a:r>
              <a:rPr lang="en-US" dirty="0"/>
              <a:t> spends two hours per day on the process. Now, multiply this with the number of work days in a month, say 20, to determine the value for manual hours which will be 40 in this case, it's that simple.</a:t>
            </a:r>
            <a:endParaRPr lang="en-IN" dirty="0"/>
          </a:p>
        </p:txBody>
      </p:sp>
    </p:spTree>
    <p:extLst>
      <p:ext uri="{BB962C8B-B14F-4D97-AF65-F5344CB8AC3E}">
        <p14:creationId xmlns:p14="http://schemas.microsoft.com/office/powerpoint/2010/main" val="2298839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572E-2C79-4568-B408-95608E0B7436}"/>
              </a:ext>
            </a:extLst>
          </p:cNvPr>
          <p:cNvSpPr>
            <a:spLocks noGrp="1"/>
          </p:cNvSpPr>
          <p:nvPr>
            <p:ph type="title"/>
          </p:nvPr>
        </p:nvSpPr>
        <p:spPr/>
        <p:txBody>
          <a:bodyPr/>
          <a:lstStyle/>
          <a:p>
            <a:pPr algn="ctr"/>
            <a:r>
              <a:rPr lang="en-US" dirty="0"/>
              <a:t>Input Metrics</a:t>
            </a:r>
            <a:endParaRPr lang="en-IN" dirty="0"/>
          </a:p>
        </p:txBody>
      </p:sp>
      <p:sp>
        <p:nvSpPr>
          <p:cNvPr id="3" name="Content Placeholder 2">
            <a:extLst>
              <a:ext uri="{FF2B5EF4-FFF2-40B4-BE49-F238E27FC236}">
                <a16:creationId xmlns:a16="http://schemas.microsoft.com/office/drawing/2014/main" id="{F9BF2F86-5DB7-486A-9911-B1477126AEB5}"/>
              </a:ext>
            </a:extLst>
          </p:cNvPr>
          <p:cNvSpPr>
            <a:spLocks noGrp="1"/>
          </p:cNvSpPr>
          <p:nvPr>
            <p:ph idx="1"/>
          </p:nvPr>
        </p:nvSpPr>
        <p:spPr/>
        <p:txBody>
          <a:bodyPr/>
          <a:lstStyle/>
          <a:p>
            <a:pPr algn="just"/>
            <a:r>
              <a:rPr lang="en-US" dirty="0"/>
              <a:t> To find out the </a:t>
            </a:r>
            <a:r>
              <a:rPr lang="en-US" b="1" dirty="0"/>
              <a:t>personnel quantity</a:t>
            </a:r>
            <a:r>
              <a:rPr lang="en-US" dirty="0"/>
              <a:t>, find out how many employees perform the process task. This is typically a direct answer, but keep in mind that multiple computers with different environments may require automation task modifications or departments, find out how many different departments, teams, or groups, or stakeholders in the process. </a:t>
            </a:r>
          </a:p>
          <a:p>
            <a:pPr algn="just"/>
            <a:r>
              <a:rPr lang="en-US" dirty="0"/>
              <a:t>This is simply the </a:t>
            </a:r>
            <a:r>
              <a:rPr lang="en-US" b="1" dirty="0"/>
              <a:t>total number of departments </a:t>
            </a:r>
            <a:r>
              <a:rPr lang="en-US" dirty="0"/>
              <a:t>involved like IT, HR, Operations, etc. But remember that multiple departments can create access and knowledge dependencies which may impact the automation timeline.</a:t>
            </a:r>
            <a:endParaRPr lang="en-IN" dirty="0"/>
          </a:p>
        </p:txBody>
      </p:sp>
    </p:spTree>
    <p:extLst>
      <p:ext uri="{BB962C8B-B14F-4D97-AF65-F5344CB8AC3E}">
        <p14:creationId xmlns:p14="http://schemas.microsoft.com/office/powerpoint/2010/main" val="3163293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572E-2C79-4568-B408-95608E0B7436}"/>
              </a:ext>
            </a:extLst>
          </p:cNvPr>
          <p:cNvSpPr>
            <a:spLocks noGrp="1"/>
          </p:cNvSpPr>
          <p:nvPr>
            <p:ph type="title"/>
          </p:nvPr>
        </p:nvSpPr>
        <p:spPr/>
        <p:txBody>
          <a:bodyPr/>
          <a:lstStyle/>
          <a:p>
            <a:pPr algn="ctr"/>
            <a:r>
              <a:rPr lang="en-US" dirty="0"/>
              <a:t>Input Metrics</a:t>
            </a:r>
            <a:endParaRPr lang="en-IN" dirty="0"/>
          </a:p>
        </p:txBody>
      </p:sp>
      <p:sp>
        <p:nvSpPr>
          <p:cNvPr id="3" name="Content Placeholder 2">
            <a:extLst>
              <a:ext uri="{FF2B5EF4-FFF2-40B4-BE49-F238E27FC236}">
                <a16:creationId xmlns:a16="http://schemas.microsoft.com/office/drawing/2014/main" id="{F9BF2F86-5DB7-486A-9911-B1477126AEB5}"/>
              </a:ext>
            </a:extLst>
          </p:cNvPr>
          <p:cNvSpPr>
            <a:spLocks noGrp="1"/>
          </p:cNvSpPr>
          <p:nvPr>
            <p:ph idx="1"/>
          </p:nvPr>
        </p:nvSpPr>
        <p:spPr/>
        <p:txBody>
          <a:bodyPr/>
          <a:lstStyle/>
          <a:p>
            <a:pPr algn="just"/>
            <a:r>
              <a:rPr lang="en-US" dirty="0"/>
              <a:t> Next, for the </a:t>
            </a:r>
            <a:r>
              <a:rPr lang="en-US" b="1" dirty="0"/>
              <a:t>technology landscape</a:t>
            </a:r>
            <a:r>
              <a:rPr lang="en-US" dirty="0"/>
              <a:t>, find out how many different types of technologies or applications are used for the process. </a:t>
            </a:r>
          </a:p>
          <a:p>
            <a:pPr algn="just"/>
            <a:r>
              <a:rPr lang="en-US" dirty="0"/>
              <a:t>For example, if the process at Logix uses MS Excel, two databases, one email inbox, and three websites, the types of technologies or applications are four. </a:t>
            </a:r>
          </a:p>
          <a:p>
            <a:pPr algn="just"/>
            <a:r>
              <a:rPr lang="en-US" dirty="0"/>
              <a:t>Note here that if Citrix is being used, you will consider a value of five. </a:t>
            </a:r>
          </a:p>
          <a:p>
            <a:pPr algn="just"/>
            <a:r>
              <a:rPr lang="en-US" b="1" dirty="0"/>
              <a:t>For information silos</a:t>
            </a:r>
            <a:r>
              <a:rPr lang="en-US" dirty="0"/>
              <a:t>, find out how many instances of each type of application or sub-application are used for the process. </a:t>
            </a:r>
            <a:endParaRPr lang="en-IN" dirty="0"/>
          </a:p>
        </p:txBody>
      </p:sp>
    </p:spTree>
    <p:extLst>
      <p:ext uri="{BB962C8B-B14F-4D97-AF65-F5344CB8AC3E}">
        <p14:creationId xmlns:p14="http://schemas.microsoft.com/office/powerpoint/2010/main" val="2931561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572E-2C79-4568-B408-95608E0B7436}"/>
              </a:ext>
            </a:extLst>
          </p:cNvPr>
          <p:cNvSpPr>
            <a:spLocks noGrp="1"/>
          </p:cNvSpPr>
          <p:nvPr>
            <p:ph type="title"/>
          </p:nvPr>
        </p:nvSpPr>
        <p:spPr/>
        <p:txBody>
          <a:bodyPr/>
          <a:lstStyle/>
          <a:p>
            <a:pPr algn="ctr"/>
            <a:r>
              <a:rPr lang="en-US" dirty="0"/>
              <a:t>Input Metrics</a:t>
            </a:r>
            <a:endParaRPr lang="en-IN" dirty="0"/>
          </a:p>
        </p:txBody>
      </p:sp>
      <p:sp>
        <p:nvSpPr>
          <p:cNvPr id="3" name="Content Placeholder 2">
            <a:extLst>
              <a:ext uri="{FF2B5EF4-FFF2-40B4-BE49-F238E27FC236}">
                <a16:creationId xmlns:a16="http://schemas.microsoft.com/office/drawing/2014/main" id="{F9BF2F86-5DB7-486A-9911-B1477126AEB5}"/>
              </a:ext>
            </a:extLst>
          </p:cNvPr>
          <p:cNvSpPr>
            <a:spLocks noGrp="1"/>
          </p:cNvSpPr>
          <p:nvPr>
            <p:ph idx="1"/>
          </p:nvPr>
        </p:nvSpPr>
        <p:spPr/>
        <p:txBody>
          <a:bodyPr>
            <a:normAutofit fontScale="92500" lnSpcReduction="10000"/>
          </a:bodyPr>
          <a:lstStyle/>
          <a:p>
            <a:pPr algn="just"/>
            <a:r>
              <a:rPr lang="en-US" dirty="0"/>
              <a:t>In the previous example, if four sheets of Excel are used, consider a value of four. The two databases would mean a value of six as each database carries a value of three.</a:t>
            </a:r>
          </a:p>
          <a:p>
            <a:pPr algn="just"/>
            <a:r>
              <a:rPr lang="en-US" dirty="0"/>
              <a:t> One email inbox equals a value of one considering it as a dedicated inbox and say the three websites have two pages each, the value would be six. The information silos would then be the total which is 17. </a:t>
            </a:r>
          </a:p>
          <a:p>
            <a:pPr algn="just"/>
            <a:r>
              <a:rPr lang="en-US" dirty="0"/>
              <a:t>Besides the database value, keep in mind these other special cases. If the email inbox is not dedicated, consider a value of 10. For websites and apps, consider instances of pages, as well as pop-up windows. </a:t>
            </a:r>
          </a:p>
          <a:p>
            <a:pPr algn="just"/>
            <a:r>
              <a:rPr lang="en-US" dirty="0"/>
              <a:t>If Citrix, Flash, or ActiveX is used, add a value of 21. For an accurate evaluation of websites, have an automation expert test it. If the word or PDF documents vary, consider a separate automation for each situation.</a:t>
            </a:r>
            <a:endParaRPr lang="en-IN" dirty="0"/>
          </a:p>
        </p:txBody>
      </p:sp>
    </p:spTree>
    <p:extLst>
      <p:ext uri="{BB962C8B-B14F-4D97-AF65-F5344CB8AC3E}">
        <p14:creationId xmlns:p14="http://schemas.microsoft.com/office/powerpoint/2010/main" val="397295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1AE32-4206-483F-8472-8050716BA36D}"/>
              </a:ext>
            </a:extLst>
          </p:cNvPr>
          <p:cNvSpPr>
            <a:spLocks noGrp="1"/>
          </p:cNvSpPr>
          <p:nvPr>
            <p:ph type="title"/>
          </p:nvPr>
        </p:nvSpPr>
        <p:spPr/>
        <p:txBody>
          <a:bodyPr/>
          <a:lstStyle/>
          <a:p>
            <a:r>
              <a:rPr lang="en-US" dirty="0"/>
              <a:t>Identifying RPA Candidates</a:t>
            </a:r>
            <a:endParaRPr lang="en-IN" dirty="0"/>
          </a:p>
        </p:txBody>
      </p:sp>
      <p:sp>
        <p:nvSpPr>
          <p:cNvPr id="3" name="Content Placeholder 2">
            <a:extLst>
              <a:ext uri="{FF2B5EF4-FFF2-40B4-BE49-F238E27FC236}">
                <a16:creationId xmlns:a16="http://schemas.microsoft.com/office/drawing/2014/main" id="{BF38083A-914A-4A9B-B4DC-DCC0D996E89F}"/>
              </a:ext>
            </a:extLst>
          </p:cNvPr>
          <p:cNvSpPr>
            <a:spLocks noGrp="1"/>
          </p:cNvSpPr>
          <p:nvPr>
            <p:ph idx="1"/>
          </p:nvPr>
        </p:nvSpPr>
        <p:spPr/>
        <p:txBody>
          <a:bodyPr>
            <a:normAutofit/>
          </a:bodyPr>
          <a:lstStyle/>
          <a:p>
            <a:pPr algn="just"/>
            <a:r>
              <a:rPr lang="en-US" b="0" i="0" dirty="0">
                <a:solidFill>
                  <a:srgbClr val="1F1F1F"/>
                </a:solidFill>
                <a:effectLst/>
                <a:latin typeface="Source Sans Pro" panose="020B0503030403020204" pitchFamily="34" charset="0"/>
              </a:rPr>
              <a:t>To help you build an automation pipeline,  you will need two Excel templates, named preliminary assessment template  and preliminary questionnaire. </a:t>
            </a:r>
            <a:endParaRPr lang="en-US" dirty="0">
              <a:latin typeface="OpenSans"/>
            </a:endParaRPr>
          </a:p>
          <a:p>
            <a:pPr algn="just"/>
            <a:r>
              <a:rPr lang="en-US" b="0" i="0" dirty="0">
                <a:solidFill>
                  <a:srgbClr val="1F1F1F"/>
                </a:solidFill>
                <a:effectLst/>
                <a:latin typeface="Source Sans Pro" panose="020B0503030403020204" pitchFamily="34" charset="0"/>
              </a:rPr>
              <a:t>The process assessment template helps you </a:t>
            </a:r>
            <a:r>
              <a:rPr lang="en-US" dirty="0">
                <a:latin typeface="OpenSans"/>
              </a:rPr>
              <a:t> </a:t>
            </a:r>
            <a:r>
              <a:rPr lang="en-US" b="0" i="0" dirty="0">
                <a:solidFill>
                  <a:srgbClr val="1F1F1F"/>
                </a:solidFill>
                <a:effectLst/>
                <a:latin typeface="Source Sans Pro" panose="020B0503030403020204" pitchFamily="34" charset="0"/>
              </a:rPr>
              <a:t>to identify the candidate for automation. </a:t>
            </a:r>
            <a:endParaRPr lang="en-US" b="0" i="0" dirty="0">
              <a:effectLst/>
              <a:latin typeface="OpenSans"/>
            </a:endParaRPr>
          </a:p>
          <a:p>
            <a:pPr algn="just"/>
            <a:r>
              <a:rPr lang="en-US" b="0" i="0" dirty="0">
                <a:solidFill>
                  <a:srgbClr val="1F1F1F"/>
                </a:solidFill>
                <a:effectLst/>
                <a:latin typeface="Source Sans Pro" panose="020B0503030403020204" pitchFamily="34" charset="0"/>
              </a:rPr>
              <a:t>Similarly, the preliminary questionnaire </a:t>
            </a:r>
            <a:r>
              <a:rPr lang="en-US" dirty="0">
                <a:latin typeface="OpenSans"/>
              </a:rPr>
              <a:t> </a:t>
            </a:r>
            <a:r>
              <a:rPr lang="en-US" b="0" i="0" dirty="0">
                <a:solidFill>
                  <a:srgbClr val="1F1F1F"/>
                </a:solidFill>
                <a:effectLst/>
                <a:latin typeface="Source Sans Pro" panose="020B0503030403020204" pitchFamily="34" charset="0"/>
              </a:rPr>
              <a:t>helps you to carry out the steps in </a:t>
            </a:r>
            <a:r>
              <a:rPr lang="en-US" dirty="0">
                <a:latin typeface="OpenSans"/>
              </a:rPr>
              <a:t> </a:t>
            </a:r>
            <a:r>
              <a:rPr lang="en-US" b="0" i="0" dirty="0">
                <a:solidFill>
                  <a:srgbClr val="1F1F1F"/>
                </a:solidFill>
                <a:effectLst/>
                <a:latin typeface="Source Sans Pro" panose="020B0503030403020204" pitchFamily="34" charset="0"/>
              </a:rPr>
              <a:t>top-level benefit analysis </a:t>
            </a:r>
            <a:r>
              <a:rPr lang="en-US" dirty="0">
                <a:latin typeface="OpenSans"/>
              </a:rPr>
              <a:t> </a:t>
            </a:r>
            <a:r>
              <a:rPr lang="en-US" b="0" i="0" dirty="0">
                <a:solidFill>
                  <a:srgbClr val="1F1F1F"/>
                </a:solidFill>
                <a:effectLst/>
                <a:latin typeface="Source Sans Pro" panose="020B0503030403020204" pitchFamily="34" charset="0"/>
              </a:rPr>
              <a:t>and prioritizing RPA candidates.</a:t>
            </a:r>
            <a:endParaRPr lang="en-US" b="0" i="0" dirty="0">
              <a:effectLst/>
              <a:latin typeface="OpenSans"/>
            </a:endParaRPr>
          </a:p>
          <a:p>
            <a:pPr algn="just"/>
            <a:endParaRPr lang="en-US" b="0" i="0" dirty="0">
              <a:effectLst/>
              <a:latin typeface="OpenSans"/>
            </a:endParaRPr>
          </a:p>
          <a:p>
            <a:pPr algn="just"/>
            <a:endParaRPr lang="en-US" b="0" i="0" dirty="0">
              <a:effectLst/>
              <a:latin typeface="OpenSans"/>
            </a:endParaRPr>
          </a:p>
          <a:p>
            <a:pPr algn="just"/>
            <a:endParaRPr lang="en-IN" dirty="0"/>
          </a:p>
        </p:txBody>
      </p:sp>
    </p:spTree>
    <p:extLst>
      <p:ext uri="{BB962C8B-B14F-4D97-AF65-F5344CB8AC3E}">
        <p14:creationId xmlns:p14="http://schemas.microsoft.com/office/powerpoint/2010/main" val="3645562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8F488-14E4-4811-B553-8C6ACDD93825}"/>
              </a:ext>
            </a:extLst>
          </p:cNvPr>
          <p:cNvSpPr>
            <a:spLocks noGrp="1"/>
          </p:cNvSpPr>
          <p:nvPr>
            <p:ph type="title"/>
          </p:nvPr>
        </p:nvSpPr>
        <p:spPr/>
        <p:txBody>
          <a:bodyPr/>
          <a:lstStyle/>
          <a:p>
            <a:pPr algn="ctr"/>
            <a:r>
              <a:rPr lang="en-US" dirty="0"/>
              <a:t>Input Metrics</a:t>
            </a:r>
            <a:endParaRPr lang="en-IN" dirty="0"/>
          </a:p>
        </p:txBody>
      </p:sp>
      <p:pic>
        <p:nvPicPr>
          <p:cNvPr id="5" name="Content Placeholder 4">
            <a:extLst>
              <a:ext uri="{FF2B5EF4-FFF2-40B4-BE49-F238E27FC236}">
                <a16:creationId xmlns:a16="http://schemas.microsoft.com/office/drawing/2014/main" id="{6E05918C-E833-4C6B-B386-5EF3A5191451}"/>
              </a:ext>
            </a:extLst>
          </p:cNvPr>
          <p:cNvPicPr>
            <a:picLocks noGrp="1" noChangeAspect="1"/>
          </p:cNvPicPr>
          <p:nvPr>
            <p:ph idx="1"/>
          </p:nvPr>
        </p:nvPicPr>
        <p:blipFill>
          <a:blip r:embed="rId2"/>
          <a:stretch>
            <a:fillRect/>
          </a:stretch>
        </p:blipFill>
        <p:spPr>
          <a:xfrm>
            <a:off x="1232028" y="1825625"/>
            <a:ext cx="9727944" cy="4351338"/>
          </a:xfrm>
        </p:spPr>
      </p:pic>
    </p:spTree>
    <p:extLst>
      <p:ext uri="{BB962C8B-B14F-4D97-AF65-F5344CB8AC3E}">
        <p14:creationId xmlns:p14="http://schemas.microsoft.com/office/powerpoint/2010/main" val="441632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8F488-14E4-4811-B553-8C6ACDD93825}"/>
              </a:ext>
            </a:extLst>
          </p:cNvPr>
          <p:cNvSpPr>
            <a:spLocks noGrp="1"/>
          </p:cNvSpPr>
          <p:nvPr>
            <p:ph type="title"/>
          </p:nvPr>
        </p:nvSpPr>
        <p:spPr/>
        <p:txBody>
          <a:bodyPr/>
          <a:lstStyle/>
          <a:p>
            <a:pPr algn="ctr"/>
            <a:r>
              <a:rPr lang="en-US" dirty="0"/>
              <a:t>Input Metrics</a:t>
            </a:r>
            <a:endParaRPr lang="en-IN" dirty="0"/>
          </a:p>
        </p:txBody>
      </p:sp>
      <p:sp>
        <p:nvSpPr>
          <p:cNvPr id="4" name="Content Placeholder 3">
            <a:extLst>
              <a:ext uri="{FF2B5EF4-FFF2-40B4-BE49-F238E27FC236}">
                <a16:creationId xmlns:a16="http://schemas.microsoft.com/office/drawing/2014/main" id="{E7C79382-03FD-43BE-A5D3-8D202DB36472}"/>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210741B2-BA3A-4BD0-9F08-93D59958F8BC}"/>
              </a:ext>
            </a:extLst>
          </p:cNvPr>
          <p:cNvPicPr>
            <a:picLocks noChangeAspect="1"/>
          </p:cNvPicPr>
          <p:nvPr/>
        </p:nvPicPr>
        <p:blipFill>
          <a:blip r:embed="rId2"/>
          <a:stretch>
            <a:fillRect/>
          </a:stretch>
        </p:blipFill>
        <p:spPr>
          <a:xfrm>
            <a:off x="347662" y="1489834"/>
            <a:ext cx="11496675" cy="5972175"/>
          </a:xfrm>
          <a:prstGeom prst="rect">
            <a:avLst/>
          </a:prstGeom>
        </p:spPr>
      </p:pic>
    </p:spTree>
    <p:extLst>
      <p:ext uri="{BB962C8B-B14F-4D97-AF65-F5344CB8AC3E}">
        <p14:creationId xmlns:p14="http://schemas.microsoft.com/office/powerpoint/2010/main" val="34794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23F56-1448-4D69-9E4F-715600E1593C}"/>
              </a:ext>
            </a:extLst>
          </p:cNvPr>
          <p:cNvSpPr>
            <a:spLocks noGrp="1"/>
          </p:cNvSpPr>
          <p:nvPr>
            <p:ph type="title"/>
          </p:nvPr>
        </p:nvSpPr>
        <p:spPr/>
        <p:txBody>
          <a:bodyPr/>
          <a:lstStyle/>
          <a:p>
            <a:pPr algn="ctr"/>
            <a:r>
              <a:rPr lang="en-US" dirty="0"/>
              <a:t>Input Metrics</a:t>
            </a:r>
            <a:endParaRPr lang="en-IN" dirty="0"/>
          </a:p>
        </p:txBody>
      </p:sp>
      <p:sp>
        <p:nvSpPr>
          <p:cNvPr id="3" name="Content Placeholder 2">
            <a:extLst>
              <a:ext uri="{FF2B5EF4-FFF2-40B4-BE49-F238E27FC236}">
                <a16:creationId xmlns:a16="http://schemas.microsoft.com/office/drawing/2014/main" id="{4D003621-C2E1-4BE8-AFA6-BABC015ACE28}"/>
              </a:ext>
            </a:extLst>
          </p:cNvPr>
          <p:cNvSpPr>
            <a:spLocks noGrp="1"/>
          </p:cNvSpPr>
          <p:nvPr>
            <p:ph idx="1"/>
          </p:nvPr>
        </p:nvSpPr>
        <p:spPr/>
        <p:txBody>
          <a:bodyPr/>
          <a:lstStyle/>
          <a:p>
            <a:pPr algn="just"/>
            <a:r>
              <a:rPr lang="en-US" dirty="0"/>
              <a:t>Next, </a:t>
            </a:r>
            <a:r>
              <a:rPr lang="en-US" b="1" dirty="0"/>
              <a:t>for process steps</a:t>
            </a:r>
            <a:r>
              <a:rPr lang="en-US" dirty="0"/>
              <a:t>, find out how many fields is data being extracted from and/or inputted to.</a:t>
            </a:r>
          </a:p>
          <a:p>
            <a:pPr algn="just"/>
            <a:r>
              <a:rPr lang="en-US" dirty="0"/>
              <a:t> For example, if you're pulling data from 10 fields of a website page and 100 Excel columns and entering data into 23 website fields, the process steps will be the total, that is 133.</a:t>
            </a:r>
            <a:endParaRPr lang="en-IN" dirty="0"/>
          </a:p>
        </p:txBody>
      </p:sp>
    </p:spTree>
    <p:extLst>
      <p:ext uri="{BB962C8B-B14F-4D97-AF65-F5344CB8AC3E}">
        <p14:creationId xmlns:p14="http://schemas.microsoft.com/office/powerpoint/2010/main" val="21589509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314DB-F7ED-4484-9EC6-60B64DBFBDB5}"/>
              </a:ext>
            </a:extLst>
          </p:cNvPr>
          <p:cNvSpPr>
            <a:spLocks noGrp="1"/>
          </p:cNvSpPr>
          <p:nvPr>
            <p:ph type="title"/>
          </p:nvPr>
        </p:nvSpPr>
        <p:spPr/>
        <p:txBody>
          <a:bodyPr/>
          <a:lstStyle/>
          <a:p>
            <a:pPr algn="ctr"/>
            <a:r>
              <a:rPr lang="en-US" dirty="0"/>
              <a:t>Input Metrics</a:t>
            </a:r>
            <a:endParaRPr lang="en-IN" dirty="0"/>
          </a:p>
        </p:txBody>
      </p:sp>
      <p:sp>
        <p:nvSpPr>
          <p:cNvPr id="3" name="Content Placeholder 2">
            <a:extLst>
              <a:ext uri="{FF2B5EF4-FFF2-40B4-BE49-F238E27FC236}">
                <a16:creationId xmlns:a16="http://schemas.microsoft.com/office/drawing/2014/main" id="{B5682B39-3406-452F-AE7A-BF79391CB4D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FDDDF88-AB9E-417D-8560-BBC4B6D3C25B}"/>
              </a:ext>
            </a:extLst>
          </p:cNvPr>
          <p:cNvPicPr>
            <a:picLocks noChangeAspect="1"/>
          </p:cNvPicPr>
          <p:nvPr/>
        </p:nvPicPr>
        <p:blipFill>
          <a:blip r:embed="rId2"/>
          <a:stretch>
            <a:fillRect/>
          </a:stretch>
        </p:blipFill>
        <p:spPr>
          <a:xfrm>
            <a:off x="804862" y="1825625"/>
            <a:ext cx="10582275" cy="4303712"/>
          </a:xfrm>
          <a:prstGeom prst="rect">
            <a:avLst/>
          </a:prstGeom>
        </p:spPr>
      </p:pic>
    </p:spTree>
    <p:extLst>
      <p:ext uri="{BB962C8B-B14F-4D97-AF65-F5344CB8AC3E}">
        <p14:creationId xmlns:p14="http://schemas.microsoft.com/office/powerpoint/2010/main" val="4006124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30E76-35C4-4F42-8F4A-4A5665CC710E}"/>
              </a:ext>
            </a:extLst>
          </p:cNvPr>
          <p:cNvSpPr>
            <a:spLocks noGrp="1"/>
          </p:cNvSpPr>
          <p:nvPr>
            <p:ph type="title"/>
          </p:nvPr>
        </p:nvSpPr>
        <p:spPr/>
        <p:txBody>
          <a:bodyPr/>
          <a:lstStyle/>
          <a:p>
            <a:pPr algn="ctr"/>
            <a:r>
              <a:rPr lang="en-US" dirty="0"/>
              <a:t>Input Metrics</a:t>
            </a:r>
            <a:endParaRPr lang="en-IN" dirty="0"/>
          </a:p>
        </p:txBody>
      </p:sp>
      <p:sp>
        <p:nvSpPr>
          <p:cNvPr id="3" name="Content Placeholder 2">
            <a:extLst>
              <a:ext uri="{FF2B5EF4-FFF2-40B4-BE49-F238E27FC236}">
                <a16:creationId xmlns:a16="http://schemas.microsoft.com/office/drawing/2014/main" id="{8D6C0D91-0D0D-4990-885F-BE57F8A59087}"/>
              </a:ext>
            </a:extLst>
          </p:cNvPr>
          <p:cNvSpPr>
            <a:spLocks noGrp="1"/>
          </p:cNvSpPr>
          <p:nvPr>
            <p:ph idx="1"/>
          </p:nvPr>
        </p:nvSpPr>
        <p:spPr/>
        <p:txBody>
          <a:bodyPr/>
          <a:lstStyle/>
          <a:p>
            <a:pPr algn="just"/>
            <a:r>
              <a:rPr lang="en-US" dirty="0"/>
              <a:t>To check the </a:t>
            </a:r>
            <a:r>
              <a:rPr lang="en-US" b="1" dirty="0"/>
              <a:t>data size</a:t>
            </a:r>
            <a:r>
              <a:rPr lang="en-US" dirty="0"/>
              <a:t>, find out how many rows or records of data are being processed and how many times the loop is running. This is simply the total number of data rows at any tabular format or records in any database. The file size impacts this metric. For files with size 10 to 20 megabytes, data size will fall between 501 and 2,000. </a:t>
            </a:r>
          </a:p>
          <a:p>
            <a:pPr algn="just"/>
            <a:r>
              <a:rPr lang="en-US" dirty="0"/>
              <a:t>For files with size larger than 20 megabytes, data size will be greater than 2,000. For files larger than 75 megabytes or with rows more than 5,000, consider additional development time or system configurations. You can always use parsing technique to split large files into smaller subsets.</a:t>
            </a:r>
            <a:endParaRPr lang="en-IN" dirty="0"/>
          </a:p>
        </p:txBody>
      </p:sp>
    </p:spTree>
    <p:extLst>
      <p:ext uri="{BB962C8B-B14F-4D97-AF65-F5344CB8AC3E}">
        <p14:creationId xmlns:p14="http://schemas.microsoft.com/office/powerpoint/2010/main" val="1801587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6B9F4-E0C3-4761-8463-314EBE12B20E}"/>
              </a:ext>
            </a:extLst>
          </p:cNvPr>
          <p:cNvSpPr>
            <a:spLocks noGrp="1"/>
          </p:cNvSpPr>
          <p:nvPr>
            <p:ph type="title"/>
          </p:nvPr>
        </p:nvSpPr>
        <p:spPr/>
        <p:txBody>
          <a:bodyPr/>
          <a:lstStyle/>
          <a:p>
            <a:pPr algn="ctr"/>
            <a:r>
              <a:rPr lang="en-US" dirty="0"/>
              <a:t>Input Metrics</a:t>
            </a:r>
            <a:endParaRPr lang="en-IN" dirty="0"/>
          </a:p>
        </p:txBody>
      </p:sp>
      <p:sp>
        <p:nvSpPr>
          <p:cNvPr id="3" name="Content Placeholder 2">
            <a:extLst>
              <a:ext uri="{FF2B5EF4-FFF2-40B4-BE49-F238E27FC236}">
                <a16:creationId xmlns:a16="http://schemas.microsoft.com/office/drawing/2014/main" id="{3377151B-F916-46CE-9C3F-79CE6864A617}"/>
              </a:ext>
            </a:extLst>
          </p:cNvPr>
          <p:cNvSpPr>
            <a:spLocks noGrp="1"/>
          </p:cNvSpPr>
          <p:nvPr>
            <p:ph idx="1"/>
          </p:nvPr>
        </p:nvSpPr>
        <p:spPr/>
        <p:txBody>
          <a:bodyPr>
            <a:normAutofit lnSpcReduction="10000"/>
          </a:bodyPr>
          <a:lstStyle/>
          <a:p>
            <a:pPr algn="just"/>
            <a:r>
              <a:rPr lang="en-US" dirty="0"/>
              <a:t>The last three input metrics: </a:t>
            </a:r>
            <a:r>
              <a:rPr lang="en-US" b="1" dirty="0"/>
              <a:t>business logic, deployment, and standardized</a:t>
            </a:r>
            <a:r>
              <a:rPr lang="en-US" dirty="0"/>
              <a:t> are less about performing accurate calculations and more about making sound judgments. </a:t>
            </a:r>
          </a:p>
          <a:p>
            <a:pPr algn="just"/>
            <a:r>
              <a:rPr lang="en-US" dirty="0"/>
              <a:t>For </a:t>
            </a:r>
            <a:r>
              <a:rPr lang="en-US" b="1" dirty="0"/>
              <a:t>business logic</a:t>
            </a:r>
            <a:r>
              <a:rPr lang="en-US" dirty="0"/>
              <a:t>, you will determine how much logic is required for automation and how complicated it is.</a:t>
            </a:r>
          </a:p>
          <a:p>
            <a:pPr algn="just"/>
            <a:r>
              <a:rPr lang="en-US" dirty="0"/>
              <a:t> More specifically, you have to determine the complexity level of the business logic for the automation. </a:t>
            </a:r>
          </a:p>
          <a:p>
            <a:pPr algn="just"/>
            <a:r>
              <a:rPr lang="en-US" dirty="0"/>
              <a:t>If it is low, medium, or high. For this, wherever applicable, you should consider complexity sub-levels of various factors like if conditions, real-time scenarios, automation type, fixed versus dynamic aspects, and process cycle time. </a:t>
            </a:r>
            <a:endParaRPr lang="en-IN" dirty="0"/>
          </a:p>
        </p:txBody>
      </p:sp>
    </p:spTree>
    <p:extLst>
      <p:ext uri="{BB962C8B-B14F-4D97-AF65-F5344CB8AC3E}">
        <p14:creationId xmlns:p14="http://schemas.microsoft.com/office/powerpoint/2010/main" val="3331303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71EF5-E072-405A-B113-97F528F0AED1}"/>
              </a:ext>
            </a:extLst>
          </p:cNvPr>
          <p:cNvSpPr>
            <a:spLocks noGrp="1"/>
          </p:cNvSpPr>
          <p:nvPr>
            <p:ph type="title"/>
          </p:nvPr>
        </p:nvSpPr>
        <p:spPr/>
        <p:txBody>
          <a:bodyPr/>
          <a:lstStyle/>
          <a:p>
            <a:pPr algn="ctr"/>
            <a:r>
              <a:rPr lang="en-US" dirty="0"/>
              <a:t>Input Metrics</a:t>
            </a:r>
            <a:endParaRPr lang="en-IN" dirty="0"/>
          </a:p>
        </p:txBody>
      </p:sp>
      <p:sp>
        <p:nvSpPr>
          <p:cNvPr id="3" name="Content Placeholder 2">
            <a:extLst>
              <a:ext uri="{FF2B5EF4-FFF2-40B4-BE49-F238E27FC236}">
                <a16:creationId xmlns:a16="http://schemas.microsoft.com/office/drawing/2014/main" id="{B790DDAE-AE5F-4E30-914B-CACAB250F325}"/>
              </a:ext>
            </a:extLst>
          </p:cNvPr>
          <p:cNvSpPr>
            <a:spLocks noGrp="1"/>
          </p:cNvSpPr>
          <p:nvPr>
            <p:ph idx="1"/>
          </p:nvPr>
        </p:nvSpPr>
        <p:spPr>
          <a:xfrm>
            <a:off x="838200" y="1563757"/>
            <a:ext cx="10515600" cy="4613206"/>
          </a:xfrm>
        </p:spPr>
        <p:txBody>
          <a:bodyPr>
            <a:normAutofit fontScale="92500" lnSpcReduction="10000"/>
          </a:bodyPr>
          <a:lstStyle/>
          <a:p>
            <a:pPr algn="just"/>
            <a:r>
              <a:rPr lang="en-US" dirty="0"/>
              <a:t>Here are the details for each factor. The if condition is used when you want to execute a set of activities only when a certain condition exists or is fulfilled. </a:t>
            </a:r>
          </a:p>
          <a:p>
            <a:pPr algn="just"/>
            <a:r>
              <a:rPr lang="en-US" dirty="0"/>
              <a:t>These conditions can be basic and simple with a low complexity level. You can also create a more complex condition by adding several branches to simultaneously evaluate more than one condition. </a:t>
            </a:r>
          </a:p>
          <a:p>
            <a:pPr algn="just"/>
            <a:r>
              <a:rPr lang="en-US" dirty="0"/>
              <a:t>If there is a possibility of undefined real-time scenarios, then the complexity level is high. If the automation type is end state the complexity is low, but it becomes high for stage by stage automation. Finally, the complexity level remains medium for both fixed file formats and dynamic file names and locations. For a firm process cycle with time constraints, the complexity is either medium or high.</a:t>
            </a:r>
            <a:endParaRPr lang="en-IN" dirty="0"/>
          </a:p>
        </p:txBody>
      </p:sp>
    </p:spTree>
    <p:extLst>
      <p:ext uri="{BB962C8B-B14F-4D97-AF65-F5344CB8AC3E}">
        <p14:creationId xmlns:p14="http://schemas.microsoft.com/office/powerpoint/2010/main" val="27037221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7F34D-5582-4534-9DB9-D0BE6C381F58}"/>
              </a:ext>
            </a:extLst>
          </p:cNvPr>
          <p:cNvSpPr>
            <a:spLocks noGrp="1"/>
          </p:cNvSpPr>
          <p:nvPr>
            <p:ph type="title"/>
          </p:nvPr>
        </p:nvSpPr>
        <p:spPr/>
        <p:txBody>
          <a:bodyPr/>
          <a:lstStyle/>
          <a:p>
            <a:pPr algn="ctr"/>
            <a:r>
              <a:rPr lang="en-US" dirty="0"/>
              <a:t>Input Metrics</a:t>
            </a:r>
            <a:endParaRPr lang="en-IN" dirty="0"/>
          </a:p>
        </p:txBody>
      </p:sp>
      <p:sp>
        <p:nvSpPr>
          <p:cNvPr id="3" name="Content Placeholder 2">
            <a:extLst>
              <a:ext uri="{FF2B5EF4-FFF2-40B4-BE49-F238E27FC236}">
                <a16:creationId xmlns:a16="http://schemas.microsoft.com/office/drawing/2014/main" id="{3A80CBA5-48D6-41C4-8CA5-C83427EE1070}"/>
              </a:ext>
            </a:extLst>
          </p:cNvPr>
          <p:cNvSpPr>
            <a:spLocks noGrp="1"/>
          </p:cNvSpPr>
          <p:nvPr>
            <p:ph idx="1"/>
          </p:nvPr>
        </p:nvSpPr>
        <p:spPr/>
        <p:txBody>
          <a:bodyPr>
            <a:normAutofit fontScale="85000" lnSpcReduction="10000"/>
          </a:bodyPr>
          <a:lstStyle/>
          <a:p>
            <a:pPr algn="just"/>
            <a:r>
              <a:rPr lang="en-US" dirty="0"/>
              <a:t> For deployment, determine how complex the rollout is, that is what is the complexity level of automation deployment? </a:t>
            </a:r>
          </a:p>
          <a:p>
            <a:pPr algn="just"/>
            <a:r>
              <a:rPr lang="en-US" dirty="0"/>
              <a:t>Low, medium or high? For this metric as well wherever applicable, consider complexity sub-levels of various factors like quality assurance, development and live environments, push updates, and time and access restrictions. These factors along with system updates will also impact timelines and required task modifications. </a:t>
            </a:r>
          </a:p>
          <a:p>
            <a:pPr algn="just"/>
            <a:r>
              <a:rPr lang="en-US" dirty="0"/>
              <a:t>Here are the details for each factor. If the same QA environment is used in the development, the rollout complexity is medium. If the QA environment is different from the live environment, the complexity level can be medium or high. </a:t>
            </a:r>
          </a:p>
          <a:p>
            <a:pPr algn="just"/>
            <a:r>
              <a:rPr lang="en-US" dirty="0"/>
              <a:t>If the development and deployment machines are different, the complexity ranges from medium to high. For deployment machines that are informed in advance about the push updates, the complexity is medium. </a:t>
            </a:r>
            <a:endParaRPr lang="en-IN" dirty="0"/>
          </a:p>
        </p:txBody>
      </p:sp>
    </p:spTree>
    <p:extLst>
      <p:ext uri="{BB962C8B-B14F-4D97-AF65-F5344CB8AC3E}">
        <p14:creationId xmlns:p14="http://schemas.microsoft.com/office/powerpoint/2010/main" val="2234905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7F34D-5582-4534-9DB9-D0BE6C381F58}"/>
              </a:ext>
            </a:extLst>
          </p:cNvPr>
          <p:cNvSpPr>
            <a:spLocks noGrp="1"/>
          </p:cNvSpPr>
          <p:nvPr>
            <p:ph type="title"/>
          </p:nvPr>
        </p:nvSpPr>
        <p:spPr/>
        <p:txBody>
          <a:bodyPr/>
          <a:lstStyle/>
          <a:p>
            <a:pPr algn="ctr"/>
            <a:r>
              <a:rPr lang="en-US" dirty="0"/>
              <a:t>Input Metrics</a:t>
            </a:r>
            <a:endParaRPr lang="en-IN" dirty="0"/>
          </a:p>
        </p:txBody>
      </p:sp>
      <p:sp>
        <p:nvSpPr>
          <p:cNvPr id="3" name="Content Placeholder 2">
            <a:extLst>
              <a:ext uri="{FF2B5EF4-FFF2-40B4-BE49-F238E27FC236}">
                <a16:creationId xmlns:a16="http://schemas.microsoft.com/office/drawing/2014/main" id="{3A80CBA5-48D6-41C4-8CA5-C83427EE1070}"/>
              </a:ext>
            </a:extLst>
          </p:cNvPr>
          <p:cNvSpPr>
            <a:spLocks noGrp="1"/>
          </p:cNvSpPr>
          <p:nvPr>
            <p:ph idx="1"/>
          </p:nvPr>
        </p:nvSpPr>
        <p:spPr/>
        <p:txBody>
          <a:bodyPr>
            <a:normAutofit fontScale="92500" lnSpcReduction="20000"/>
          </a:bodyPr>
          <a:lstStyle/>
          <a:p>
            <a:pPr algn="just"/>
            <a:r>
              <a:rPr lang="en-US" dirty="0"/>
              <a:t>Whereas for such machines that are uninformed about the updates, the complexity level raises too high. In cases of time restricted deployment, the complexity is medium to high. But when there is restricted access to development machines, the rollout complexity level is high. Finally, for standardized, determine how long it will take to define and standardize the process for automation development, that is what is the complexity level of </a:t>
            </a:r>
            <a:r>
              <a:rPr lang="en-US" b="1" dirty="0"/>
              <a:t>standardization</a:t>
            </a:r>
            <a:r>
              <a:rPr lang="en-US" dirty="0"/>
              <a:t>? Low, medium or high? </a:t>
            </a:r>
          </a:p>
          <a:p>
            <a:pPr algn="just"/>
            <a:r>
              <a:rPr lang="en-US" dirty="0"/>
              <a:t>For this metric as well, wherever applicable, consider complexity sub-levels of various factors like the existence of process steps and logic, automation friendliness of process files, and compliance regulations. Here are the details for each factor. For automation development, if the process steps and logic are defined and documents, the complexity level of standardization is low. This level increases to medium if these steps are defined, but not documented.</a:t>
            </a:r>
            <a:endParaRPr lang="en-IN" dirty="0"/>
          </a:p>
        </p:txBody>
      </p:sp>
    </p:spTree>
    <p:extLst>
      <p:ext uri="{BB962C8B-B14F-4D97-AF65-F5344CB8AC3E}">
        <p14:creationId xmlns:p14="http://schemas.microsoft.com/office/powerpoint/2010/main" val="3633152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F5E16-0FFF-472B-ABB5-81DBDDDF693F}"/>
              </a:ext>
            </a:extLst>
          </p:cNvPr>
          <p:cNvSpPr>
            <a:spLocks noGrp="1"/>
          </p:cNvSpPr>
          <p:nvPr>
            <p:ph type="title"/>
          </p:nvPr>
        </p:nvSpPr>
        <p:spPr/>
        <p:txBody>
          <a:bodyPr/>
          <a:lstStyle/>
          <a:p>
            <a:pPr algn="ctr"/>
            <a:r>
              <a:rPr lang="en-US" dirty="0"/>
              <a:t>Output Metrics</a:t>
            </a:r>
            <a:endParaRPr lang="en-IN" dirty="0"/>
          </a:p>
        </p:txBody>
      </p:sp>
      <p:sp>
        <p:nvSpPr>
          <p:cNvPr id="3" name="Content Placeholder 2">
            <a:extLst>
              <a:ext uri="{FF2B5EF4-FFF2-40B4-BE49-F238E27FC236}">
                <a16:creationId xmlns:a16="http://schemas.microsoft.com/office/drawing/2014/main" id="{8309F27C-EB6B-409B-8E6D-04BECDF32459}"/>
              </a:ext>
            </a:extLst>
          </p:cNvPr>
          <p:cNvSpPr>
            <a:spLocks noGrp="1"/>
          </p:cNvSpPr>
          <p:nvPr>
            <p:ph idx="1"/>
          </p:nvPr>
        </p:nvSpPr>
        <p:spPr/>
        <p:txBody>
          <a:bodyPr/>
          <a:lstStyle/>
          <a:p>
            <a:pPr algn="just"/>
            <a:r>
              <a:rPr lang="en-US" dirty="0"/>
              <a:t> Once the input metrics are defined, three values are generated for the estimated development effort, low, medium, and high, and an effort range is generated for standardization. </a:t>
            </a:r>
          </a:p>
          <a:p>
            <a:pPr algn="just"/>
            <a:r>
              <a:rPr lang="en-US" dirty="0"/>
              <a:t>So that's how the complexity calculator helps organizations like Logix to estimate automation efforts required and plan likewise.</a:t>
            </a:r>
            <a:endParaRPr lang="en-IN" dirty="0"/>
          </a:p>
        </p:txBody>
      </p:sp>
    </p:spTree>
    <p:extLst>
      <p:ext uri="{BB962C8B-B14F-4D97-AF65-F5344CB8AC3E}">
        <p14:creationId xmlns:p14="http://schemas.microsoft.com/office/powerpoint/2010/main" val="371471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A5CBE-3752-4BA4-998D-62050A9BDC28}"/>
              </a:ext>
            </a:extLst>
          </p:cNvPr>
          <p:cNvSpPr>
            <a:spLocks noGrp="1"/>
          </p:cNvSpPr>
          <p:nvPr>
            <p:ph type="title"/>
          </p:nvPr>
        </p:nvSpPr>
        <p:spPr/>
        <p:txBody>
          <a:bodyPr/>
          <a:lstStyle/>
          <a:p>
            <a:r>
              <a:rPr lang="en-US" dirty="0"/>
              <a:t>Identifying RPA Candidates</a:t>
            </a:r>
            <a:endParaRPr lang="en-IN" dirty="0"/>
          </a:p>
        </p:txBody>
      </p:sp>
      <p:sp>
        <p:nvSpPr>
          <p:cNvPr id="3" name="Content Placeholder 2">
            <a:extLst>
              <a:ext uri="{FF2B5EF4-FFF2-40B4-BE49-F238E27FC236}">
                <a16:creationId xmlns:a16="http://schemas.microsoft.com/office/drawing/2014/main" id="{61F446E0-9401-4824-A281-209B4AC4DEB7}"/>
              </a:ext>
            </a:extLst>
          </p:cNvPr>
          <p:cNvSpPr>
            <a:spLocks noGrp="1"/>
          </p:cNvSpPr>
          <p:nvPr>
            <p:ph idx="1"/>
          </p:nvPr>
        </p:nvSpPr>
        <p:spPr/>
        <p:txBody>
          <a:bodyPr>
            <a:normAutofit/>
          </a:bodyPr>
          <a:lstStyle/>
          <a:p>
            <a:pPr algn="just"/>
            <a:r>
              <a:rPr lang="en-US" b="0" i="0" dirty="0">
                <a:solidFill>
                  <a:srgbClr val="1F1F1F"/>
                </a:solidFill>
                <a:effectLst/>
                <a:latin typeface="Source Sans Pro" panose="020B0503030403020204" pitchFamily="34" charset="0"/>
              </a:rPr>
              <a:t>For now let's understand how you can identify robotic process automation opportunities  through the example of Logix. </a:t>
            </a:r>
            <a:endParaRPr lang="en-US" b="0" i="0" dirty="0">
              <a:effectLst/>
              <a:latin typeface="OpenSans"/>
            </a:endParaRPr>
          </a:p>
          <a:p>
            <a:pPr algn="just"/>
            <a:r>
              <a:rPr lang="en-US" b="0" i="0" dirty="0">
                <a:solidFill>
                  <a:srgbClr val="1F1F1F"/>
                </a:solidFill>
                <a:effectLst/>
                <a:latin typeface="Source Sans Pro" panose="020B0503030403020204" pitchFamily="34" charset="0"/>
              </a:rPr>
              <a:t>The finance department at Logix needs to automate  some activities or processes related to salary handling. </a:t>
            </a:r>
            <a:r>
              <a:rPr lang="en-US" dirty="0">
                <a:latin typeface="OpenSans"/>
              </a:rPr>
              <a:t> </a:t>
            </a:r>
            <a:r>
              <a:rPr lang="en-US" b="0" i="0" dirty="0">
                <a:solidFill>
                  <a:srgbClr val="1F1F1F"/>
                </a:solidFill>
                <a:effectLst/>
                <a:latin typeface="Source Sans Pro" panose="020B0503030403020204" pitchFamily="34" charset="0"/>
              </a:rPr>
              <a:t>The candidate identification procedure of  the automation pipeline helps  identify the processes that can be automated. </a:t>
            </a:r>
            <a:endParaRPr lang="en-US" b="0" i="0" dirty="0">
              <a:effectLst/>
              <a:latin typeface="OpenSans"/>
            </a:endParaRPr>
          </a:p>
          <a:p>
            <a:pPr algn="just"/>
            <a:r>
              <a:rPr lang="en-US" b="0" i="0" dirty="0">
                <a:solidFill>
                  <a:srgbClr val="1F1F1F"/>
                </a:solidFill>
                <a:effectLst/>
                <a:latin typeface="Source Sans Pro" panose="020B0503030403020204" pitchFamily="34" charset="0"/>
              </a:rPr>
              <a:t>Let's see how Logix would go  about identifying RPA candidates. </a:t>
            </a:r>
            <a:endParaRPr lang="en-US" b="0" i="0" dirty="0">
              <a:effectLst/>
              <a:latin typeface="OpenSans"/>
            </a:endParaRPr>
          </a:p>
          <a:p>
            <a:pPr algn="just"/>
            <a:r>
              <a:rPr lang="en-US" b="0" i="0" dirty="0">
                <a:solidFill>
                  <a:srgbClr val="1F1F1F"/>
                </a:solidFill>
                <a:effectLst/>
                <a:latin typeface="Source Sans Pro" panose="020B0503030403020204" pitchFamily="34" charset="0"/>
              </a:rPr>
              <a:t>Candidate identification is carried out by </a:t>
            </a:r>
            <a:r>
              <a:rPr lang="en-US" dirty="0">
                <a:latin typeface="OpenSans"/>
              </a:rPr>
              <a:t> </a:t>
            </a:r>
            <a:r>
              <a:rPr lang="en-US" b="0" i="0" dirty="0">
                <a:solidFill>
                  <a:srgbClr val="1F1F1F"/>
                </a:solidFill>
                <a:effectLst/>
                <a:latin typeface="Source Sans Pro" panose="020B0503030403020204" pitchFamily="34" charset="0"/>
              </a:rPr>
              <a:t>using the process assessment template.</a:t>
            </a:r>
            <a:endParaRPr lang="en-US" b="0" i="0" dirty="0">
              <a:effectLst/>
              <a:latin typeface="OpenSans"/>
            </a:endParaRPr>
          </a:p>
          <a:p>
            <a:pPr algn="just"/>
            <a:endParaRPr lang="en-IN" dirty="0"/>
          </a:p>
        </p:txBody>
      </p:sp>
    </p:spTree>
    <p:extLst>
      <p:ext uri="{BB962C8B-B14F-4D97-AF65-F5344CB8AC3E}">
        <p14:creationId xmlns:p14="http://schemas.microsoft.com/office/powerpoint/2010/main" val="615300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A5CBE-3752-4BA4-998D-62050A9BDC28}"/>
              </a:ext>
            </a:extLst>
          </p:cNvPr>
          <p:cNvSpPr>
            <a:spLocks noGrp="1"/>
          </p:cNvSpPr>
          <p:nvPr>
            <p:ph type="title"/>
          </p:nvPr>
        </p:nvSpPr>
        <p:spPr/>
        <p:txBody>
          <a:bodyPr/>
          <a:lstStyle/>
          <a:p>
            <a:r>
              <a:rPr lang="en-US" dirty="0"/>
              <a:t>Identifying RPA Candidates</a:t>
            </a:r>
            <a:endParaRPr lang="en-IN" dirty="0"/>
          </a:p>
        </p:txBody>
      </p:sp>
      <p:sp>
        <p:nvSpPr>
          <p:cNvPr id="3" name="Content Placeholder 2">
            <a:extLst>
              <a:ext uri="{FF2B5EF4-FFF2-40B4-BE49-F238E27FC236}">
                <a16:creationId xmlns:a16="http://schemas.microsoft.com/office/drawing/2014/main" id="{61F446E0-9401-4824-A281-209B4AC4DEB7}"/>
              </a:ext>
            </a:extLst>
          </p:cNvPr>
          <p:cNvSpPr>
            <a:spLocks noGrp="1"/>
          </p:cNvSpPr>
          <p:nvPr>
            <p:ph idx="1"/>
          </p:nvPr>
        </p:nvSpPr>
        <p:spPr/>
        <p:txBody>
          <a:bodyPr>
            <a:normAutofit/>
          </a:bodyPr>
          <a:lstStyle/>
          <a:p>
            <a:pPr algn="just"/>
            <a:r>
              <a:rPr lang="en-US" b="0" i="0" dirty="0">
                <a:solidFill>
                  <a:srgbClr val="1F1F1F"/>
                </a:solidFill>
                <a:effectLst/>
                <a:latin typeface="Source Sans Pro" panose="020B0503030403020204" pitchFamily="34" charset="0"/>
              </a:rPr>
              <a:t> This template consists of  the process assessment and process information sheets.  In the process assessment sheet,  you answer questions regarding each process, such as the number of employees performing the process </a:t>
            </a:r>
            <a:r>
              <a:rPr lang="en-US" dirty="0">
                <a:latin typeface="OpenSans"/>
              </a:rPr>
              <a:t> </a:t>
            </a:r>
            <a:r>
              <a:rPr lang="en-US" b="0" i="0" dirty="0">
                <a:solidFill>
                  <a:srgbClr val="1F1F1F"/>
                </a:solidFill>
                <a:effectLst/>
                <a:latin typeface="Source Sans Pro" panose="020B0503030403020204" pitchFamily="34" charset="0"/>
              </a:rPr>
              <a:t>manually or the volume of transactions within the process. </a:t>
            </a:r>
            <a:endParaRPr lang="en-US" b="0" i="0" dirty="0">
              <a:effectLst/>
              <a:latin typeface="OpenSans"/>
            </a:endParaRPr>
          </a:p>
          <a:p>
            <a:pPr algn="just"/>
            <a:r>
              <a:rPr lang="en-US" b="0" i="0" dirty="0">
                <a:solidFill>
                  <a:srgbClr val="1F1F1F"/>
                </a:solidFill>
                <a:effectLst/>
                <a:latin typeface="Source Sans Pro" panose="020B0503030403020204" pitchFamily="34" charset="0"/>
              </a:rPr>
              <a:t>Then you rate the identified processes </a:t>
            </a:r>
            <a:r>
              <a:rPr lang="en-US" dirty="0">
                <a:latin typeface="OpenSans"/>
              </a:rPr>
              <a:t> </a:t>
            </a:r>
            <a:r>
              <a:rPr lang="en-US" b="0" i="0" dirty="0">
                <a:solidFill>
                  <a:srgbClr val="1F1F1F"/>
                </a:solidFill>
                <a:effectLst/>
                <a:latin typeface="Source Sans Pro" panose="020B0503030403020204" pitchFamily="34" charset="0"/>
              </a:rPr>
              <a:t>as per the defined criteria, </a:t>
            </a:r>
            <a:r>
              <a:rPr lang="en-US" dirty="0">
                <a:latin typeface="OpenSans"/>
              </a:rPr>
              <a:t> </a:t>
            </a:r>
            <a:r>
              <a:rPr lang="en-US" b="0" i="0" dirty="0">
                <a:solidFill>
                  <a:srgbClr val="1F1F1F"/>
                </a:solidFill>
                <a:effectLst/>
                <a:latin typeface="Source Sans Pro" panose="020B0503030403020204" pitchFamily="34" charset="0"/>
              </a:rPr>
              <a:t>like volume and scale or labor intensity and repetitiveness. </a:t>
            </a:r>
          </a:p>
          <a:p>
            <a:pPr algn="l"/>
            <a:r>
              <a:rPr lang="en-US" b="0" i="0" dirty="0">
                <a:solidFill>
                  <a:srgbClr val="1F1F1F"/>
                </a:solidFill>
                <a:effectLst/>
                <a:latin typeface="Source Sans Pro" panose="020B0503030403020204" pitchFamily="34" charset="0"/>
              </a:rPr>
              <a:t>This helps you assess the suitability of applying </a:t>
            </a:r>
            <a:r>
              <a:rPr lang="en-US" dirty="0">
                <a:latin typeface="OpenSans"/>
              </a:rPr>
              <a:t> </a:t>
            </a:r>
            <a:r>
              <a:rPr lang="en-US" b="0" i="0" dirty="0">
                <a:solidFill>
                  <a:srgbClr val="1F1F1F"/>
                </a:solidFill>
                <a:effectLst/>
                <a:latin typeface="Source Sans Pro" panose="020B0503030403020204" pitchFamily="34" charset="0"/>
              </a:rPr>
              <a:t>RPA for each candidate process. </a:t>
            </a:r>
            <a:endParaRPr lang="en-US" b="0" i="0" dirty="0">
              <a:effectLst/>
              <a:latin typeface="OpenSans"/>
            </a:endParaRPr>
          </a:p>
          <a:p>
            <a:pPr marL="0" indent="0" algn="just">
              <a:buNone/>
            </a:pPr>
            <a:endParaRPr lang="en-US" b="0" i="0" dirty="0">
              <a:effectLst/>
              <a:latin typeface="OpenSans"/>
            </a:endParaRPr>
          </a:p>
          <a:p>
            <a:pPr algn="just"/>
            <a:endParaRPr lang="en-US" b="0" i="0" dirty="0">
              <a:effectLst/>
              <a:latin typeface="OpenSans"/>
            </a:endParaRPr>
          </a:p>
          <a:p>
            <a:pPr algn="just"/>
            <a:endParaRPr lang="en-IN" dirty="0"/>
          </a:p>
        </p:txBody>
      </p:sp>
    </p:spTree>
    <p:extLst>
      <p:ext uri="{BB962C8B-B14F-4D97-AF65-F5344CB8AC3E}">
        <p14:creationId xmlns:p14="http://schemas.microsoft.com/office/powerpoint/2010/main" val="5476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3F11D-BB6B-4ACA-9501-23A2CBA3D5FB}"/>
              </a:ext>
            </a:extLst>
          </p:cNvPr>
          <p:cNvSpPr>
            <a:spLocks noGrp="1"/>
          </p:cNvSpPr>
          <p:nvPr>
            <p:ph type="title"/>
          </p:nvPr>
        </p:nvSpPr>
        <p:spPr/>
        <p:txBody>
          <a:bodyPr/>
          <a:lstStyle/>
          <a:p>
            <a:r>
              <a:rPr lang="en-US" dirty="0"/>
              <a:t>Identifying RPA Candidates</a:t>
            </a:r>
            <a:endParaRPr lang="en-IN" dirty="0"/>
          </a:p>
        </p:txBody>
      </p:sp>
      <p:sp>
        <p:nvSpPr>
          <p:cNvPr id="3" name="Content Placeholder 2">
            <a:extLst>
              <a:ext uri="{FF2B5EF4-FFF2-40B4-BE49-F238E27FC236}">
                <a16:creationId xmlns:a16="http://schemas.microsoft.com/office/drawing/2014/main" id="{9CFA997F-DF03-4453-919E-F535A75D66B4}"/>
              </a:ext>
            </a:extLst>
          </p:cNvPr>
          <p:cNvSpPr>
            <a:spLocks noGrp="1"/>
          </p:cNvSpPr>
          <p:nvPr>
            <p:ph idx="1"/>
          </p:nvPr>
        </p:nvSpPr>
        <p:spPr/>
        <p:txBody>
          <a:bodyPr>
            <a:normAutofit/>
          </a:bodyPr>
          <a:lstStyle/>
          <a:p>
            <a:pPr algn="l"/>
            <a:r>
              <a:rPr lang="en-US" b="0" i="0" dirty="0">
                <a:solidFill>
                  <a:srgbClr val="1F1F1F"/>
                </a:solidFill>
                <a:effectLst/>
                <a:latin typeface="Source Sans Pro" panose="020B0503030403020204" pitchFamily="34" charset="0"/>
              </a:rPr>
              <a:t>The process information sheet on  the other hand helps you enter all the basic information  about each identified process such as  the process name or the process description. </a:t>
            </a:r>
            <a:endParaRPr lang="en-US" b="0" i="0" dirty="0">
              <a:effectLst/>
              <a:latin typeface="OpenSans"/>
            </a:endParaRPr>
          </a:p>
          <a:p>
            <a:pPr algn="l"/>
            <a:r>
              <a:rPr lang="en-US" b="0" i="0" dirty="0">
                <a:solidFill>
                  <a:srgbClr val="1F1F1F"/>
                </a:solidFill>
                <a:effectLst/>
                <a:latin typeface="Source Sans Pro" panose="020B0503030403020204" pitchFamily="34" charset="0"/>
              </a:rPr>
              <a:t>This helps you evaluate the complexity of automating each process using RPA. </a:t>
            </a:r>
            <a:endParaRPr lang="en-US" b="0" i="0" dirty="0">
              <a:effectLst/>
              <a:latin typeface="OpenSans"/>
            </a:endParaRPr>
          </a:p>
          <a:p>
            <a:pPr algn="l"/>
            <a:r>
              <a:rPr lang="en-US" b="0" i="0" dirty="0">
                <a:solidFill>
                  <a:srgbClr val="1F1F1F"/>
                </a:solidFill>
                <a:effectLst/>
                <a:latin typeface="Source Sans Pro" panose="020B0503030403020204" pitchFamily="34" charset="0"/>
              </a:rPr>
              <a:t>This way the process assessment templates </a:t>
            </a:r>
            <a:r>
              <a:rPr lang="en-US" dirty="0">
                <a:latin typeface="OpenSans"/>
              </a:rPr>
              <a:t> </a:t>
            </a:r>
            <a:r>
              <a:rPr lang="en-US" b="0" i="0" dirty="0">
                <a:solidFill>
                  <a:srgbClr val="1F1F1F"/>
                </a:solidFill>
                <a:effectLst/>
                <a:latin typeface="Source Sans Pro" panose="020B0503030403020204" pitchFamily="34" charset="0"/>
              </a:rPr>
              <a:t>can help the finance department at Logix identify the processes suitable for robotic process automation.</a:t>
            </a:r>
            <a:endParaRPr lang="en-US" b="0" i="0" dirty="0">
              <a:effectLst/>
              <a:latin typeface="OpenSans"/>
            </a:endParaRPr>
          </a:p>
          <a:p>
            <a:endParaRPr lang="en-IN" dirty="0"/>
          </a:p>
        </p:txBody>
      </p:sp>
    </p:spTree>
    <p:extLst>
      <p:ext uri="{BB962C8B-B14F-4D97-AF65-F5344CB8AC3E}">
        <p14:creationId xmlns:p14="http://schemas.microsoft.com/office/powerpoint/2010/main" val="2167837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3F11D-BB6B-4ACA-9501-23A2CBA3D5FB}"/>
              </a:ext>
            </a:extLst>
          </p:cNvPr>
          <p:cNvSpPr>
            <a:spLocks noGrp="1"/>
          </p:cNvSpPr>
          <p:nvPr>
            <p:ph type="title"/>
          </p:nvPr>
        </p:nvSpPr>
        <p:spPr/>
        <p:txBody>
          <a:bodyPr/>
          <a:lstStyle/>
          <a:p>
            <a:r>
              <a:rPr lang="en-IN" dirty="0"/>
              <a:t>Performing top-level benefit analysis</a:t>
            </a:r>
          </a:p>
        </p:txBody>
      </p:sp>
      <p:sp>
        <p:nvSpPr>
          <p:cNvPr id="3" name="Content Placeholder 2">
            <a:extLst>
              <a:ext uri="{FF2B5EF4-FFF2-40B4-BE49-F238E27FC236}">
                <a16:creationId xmlns:a16="http://schemas.microsoft.com/office/drawing/2014/main" id="{9CFA997F-DF03-4453-919E-F535A75D66B4}"/>
              </a:ext>
            </a:extLst>
          </p:cNvPr>
          <p:cNvSpPr>
            <a:spLocks noGrp="1"/>
          </p:cNvSpPr>
          <p:nvPr>
            <p:ph idx="1"/>
          </p:nvPr>
        </p:nvSpPr>
        <p:spPr/>
        <p:txBody>
          <a:bodyPr>
            <a:normAutofit/>
          </a:bodyPr>
          <a:lstStyle/>
          <a:p>
            <a:pPr algn="just"/>
            <a:r>
              <a:rPr lang="en-US" dirty="0"/>
              <a:t>Let's say you are implementing RPA in your organization. As per the automation pipeline, after identifying the candidate processes for automation, you establish the focus areas and business priorities for your organization. That's where top-level benefit analysis comes in. </a:t>
            </a:r>
          </a:p>
          <a:p>
            <a:pPr algn="just"/>
            <a:r>
              <a:rPr lang="en-US" dirty="0"/>
              <a:t>Let's learn more about performing this analysis, and how it can help the finance department at Logix. In top-level benefit analysis, an organization lists and weighs it's business priorities based on some focus areas.</a:t>
            </a:r>
          </a:p>
          <a:p>
            <a:pPr algn="just"/>
            <a:r>
              <a:rPr lang="en-US" dirty="0"/>
              <a:t> To carry it out, you require an Excel template called the preliminary questionnaire. </a:t>
            </a:r>
            <a:endParaRPr lang="en-IN" dirty="0"/>
          </a:p>
        </p:txBody>
      </p:sp>
    </p:spTree>
    <p:extLst>
      <p:ext uri="{BB962C8B-B14F-4D97-AF65-F5344CB8AC3E}">
        <p14:creationId xmlns:p14="http://schemas.microsoft.com/office/powerpoint/2010/main" val="3676128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3F11D-BB6B-4ACA-9501-23A2CBA3D5FB}"/>
              </a:ext>
            </a:extLst>
          </p:cNvPr>
          <p:cNvSpPr>
            <a:spLocks noGrp="1"/>
          </p:cNvSpPr>
          <p:nvPr>
            <p:ph type="title"/>
          </p:nvPr>
        </p:nvSpPr>
        <p:spPr/>
        <p:txBody>
          <a:bodyPr/>
          <a:lstStyle/>
          <a:p>
            <a:r>
              <a:rPr lang="en-IN" dirty="0"/>
              <a:t>Performing top-level benefit analysis</a:t>
            </a:r>
          </a:p>
        </p:txBody>
      </p:sp>
      <p:sp>
        <p:nvSpPr>
          <p:cNvPr id="3" name="Content Placeholder 2">
            <a:extLst>
              <a:ext uri="{FF2B5EF4-FFF2-40B4-BE49-F238E27FC236}">
                <a16:creationId xmlns:a16="http://schemas.microsoft.com/office/drawing/2014/main" id="{9CFA997F-DF03-4453-919E-F535A75D66B4}"/>
              </a:ext>
            </a:extLst>
          </p:cNvPr>
          <p:cNvSpPr>
            <a:spLocks noGrp="1"/>
          </p:cNvSpPr>
          <p:nvPr>
            <p:ph idx="1"/>
          </p:nvPr>
        </p:nvSpPr>
        <p:spPr/>
        <p:txBody>
          <a:bodyPr>
            <a:normAutofit fontScale="85000" lnSpcReduction="20000"/>
          </a:bodyPr>
          <a:lstStyle/>
          <a:p>
            <a:pPr algn="just"/>
            <a:r>
              <a:rPr lang="en-US" dirty="0"/>
              <a:t>The define sheet of this template consists of a list of focus areas that are arranged according to their respective priorities in the organization. Each focus area is assigned a priority type that can be either monetary or behavioral. Set a priority percentage for each focus area to indicate the priority or importance of that area.</a:t>
            </a:r>
          </a:p>
          <a:p>
            <a:pPr algn="just"/>
            <a:r>
              <a:rPr lang="en-US" dirty="0"/>
              <a:t> The greater the percentage value, the higher priority a focus area has. When filling out the percentage, make sure that the total priority percentage is always 100 percent. These percentages will come in handy in the candidate prioritization phase.</a:t>
            </a:r>
          </a:p>
          <a:p>
            <a:pPr algn="just"/>
            <a:r>
              <a:rPr lang="en-US" dirty="0"/>
              <a:t> Common focus areas or business priorities for organizations include saving manual hours, improving quality through error reduction, streamlining mission critical processes, improving employee experience and morale, improving customer satisfaction, and adhering to regulatory compliance. Let's take a closer look into these focus areas and understand the importance of prioritizing them. Saving manual hours and re-purposing employee time is the greatest priority of any organization</a:t>
            </a:r>
            <a:endParaRPr lang="en-IN" dirty="0"/>
          </a:p>
        </p:txBody>
      </p:sp>
    </p:spTree>
    <p:extLst>
      <p:ext uri="{BB962C8B-B14F-4D97-AF65-F5344CB8AC3E}">
        <p14:creationId xmlns:p14="http://schemas.microsoft.com/office/powerpoint/2010/main" val="1709285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TotalTime>
  <Words>3586</Words>
  <Application>Microsoft Office PowerPoint</Application>
  <PresentationFormat>Widescreen</PresentationFormat>
  <Paragraphs>142</Paragraphs>
  <Slides>49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Calibri Light</vt:lpstr>
      <vt:lpstr>OpenSans</vt:lpstr>
      <vt:lpstr>Source Sans Pro</vt:lpstr>
      <vt:lpstr>Wingdings</vt:lpstr>
      <vt:lpstr>Office Theme</vt:lpstr>
      <vt:lpstr>INT 346</vt:lpstr>
      <vt:lpstr>Identifying RPA Candidates</vt:lpstr>
      <vt:lpstr>Identifying RPA Candidates</vt:lpstr>
      <vt:lpstr>Identifying RPA Candidates</vt:lpstr>
      <vt:lpstr>Identifying RPA Candidates</vt:lpstr>
      <vt:lpstr>Identifying RPA Candidates</vt:lpstr>
      <vt:lpstr>Identifying RPA Candidates</vt:lpstr>
      <vt:lpstr>Performing top-level benefit analysis</vt:lpstr>
      <vt:lpstr>Performing top-level benefit analysis</vt:lpstr>
      <vt:lpstr>Performing top-level benefit analysis</vt:lpstr>
      <vt:lpstr>Prioritizing RPA Candidates</vt:lpstr>
      <vt:lpstr>Prioritizing RPA Candidates</vt:lpstr>
      <vt:lpstr>BASIC INFORMATION</vt:lpstr>
      <vt:lpstr>MANUAL HOURS</vt:lpstr>
      <vt:lpstr>MANUAL HOURS</vt:lpstr>
      <vt:lpstr>Business Priorities</vt:lpstr>
      <vt:lpstr>Business Priorities</vt:lpstr>
      <vt:lpstr>Complexity to automate</vt:lpstr>
      <vt:lpstr>Complexity to automate</vt:lpstr>
      <vt:lpstr>Output</vt:lpstr>
      <vt:lpstr>Output</vt:lpstr>
      <vt:lpstr>Conducting Feasibility Analysis</vt:lpstr>
      <vt:lpstr>Conducting Feasibility Analysis</vt:lpstr>
      <vt:lpstr>Step 1: Gather Resources</vt:lpstr>
      <vt:lpstr>Step 1: Gather Resources</vt:lpstr>
      <vt:lpstr>Step2: Examine the process and note down the steps</vt:lpstr>
      <vt:lpstr>Step3: Understand the logic</vt:lpstr>
      <vt:lpstr>Step4: Check for any element that might prevent automation</vt:lpstr>
      <vt:lpstr>Step4: Check for any element that might prevent automation</vt:lpstr>
      <vt:lpstr>Step4: Check for any element that might prevent automation</vt:lpstr>
      <vt:lpstr>Step 5: Verify elements that might require further testing</vt:lpstr>
      <vt:lpstr>Step5:Step 5: Verify elements that might require further testing </vt:lpstr>
      <vt:lpstr>Performing Complexity Assessment</vt:lpstr>
      <vt:lpstr>Performing Complexity Assessment (Input and Output Metrics)</vt:lpstr>
      <vt:lpstr>Input Metrics </vt:lpstr>
      <vt:lpstr>Input Metrics</vt:lpstr>
      <vt:lpstr>Input Metrics</vt:lpstr>
      <vt:lpstr>Input Metrics</vt:lpstr>
      <vt:lpstr>Input Metrics</vt:lpstr>
      <vt:lpstr>Input Metrics</vt:lpstr>
      <vt:lpstr>Input Metrics</vt:lpstr>
      <vt:lpstr>Input Metrics</vt:lpstr>
      <vt:lpstr>Input Metrics</vt:lpstr>
      <vt:lpstr>Input Metrics</vt:lpstr>
      <vt:lpstr>Input Metrics</vt:lpstr>
      <vt:lpstr>Input Metrics</vt:lpstr>
      <vt:lpstr>Input Metrics</vt:lpstr>
      <vt:lpstr>Input Metrics</vt:lpstr>
      <vt:lpstr>Output Metrics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 346</dc:title>
  <dc:creator>dipen saini</dc:creator>
  <cp:lastModifiedBy>dipen saini</cp:lastModifiedBy>
  <cp:revision>14</cp:revision>
  <dcterms:created xsi:type="dcterms:W3CDTF">2021-10-18T01:25:16Z</dcterms:created>
  <dcterms:modified xsi:type="dcterms:W3CDTF">2021-11-08T06:10:20Z</dcterms:modified>
</cp:coreProperties>
</file>